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x="18288000" cy="10287000"/>
  <p:notesSz cx="6858000" cy="9144000"/>
  <p:embeddedFontLst>
    <p:embeddedFont>
      <p:font typeface="Canva Sans" charset="1" panose="020B0503030501040103"/>
      <p:regular r:id="rId23"/>
    </p:embeddedFont>
    <p:embeddedFont>
      <p:font typeface="Canva Sans Bold" charset="1" panose="020B0803030501040103"/>
      <p:regular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fonts/font23.fntdata" Type="http://schemas.openxmlformats.org/officeDocument/2006/relationships/font"/><Relationship Id="rId24" Target="fonts/font24.fntdata" Type="http://schemas.openxmlformats.org/officeDocument/2006/relationships/font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jpe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13.jpe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4.jpe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15.jpe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6.jpe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17.jpe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8.jpe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.jpe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jpe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7.jpe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jpe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9.jpe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jpe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11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EF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28700" y="1754322"/>
            <a:ext cx="6227694" cy="6227694"/>
          </a:xfrm>
          <a:custGeom>
            <a:avLst/>
            <a:gdLst/>
            <a:ahLst/>
            <a:cxnLst/>
            <a:rect r="r" b="b" t="t" l="l"/>
            <a:pathLst>
              <a:path h="6227694" w="6227694">
                <a:moveTo>
                  <a:pt x="0" y="0"/>
                </a:moveTo>
                <a:lnTo>
                  <a:pt x="6227694" y="0"/>
                </a:lnTo>
                <a:lnTo>
                  <a:pt x="6227694" y="6227694"/>
                </a:lnTo>
                <a:lnTo>
                  <a:pt x="0" y="622769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545356" y="5645214"/>
            <a:ext cx="6713944" cy="34791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4621"/>
              </a:lnSpc>
              <a:spcBef>
                <a:spcPct val="0"/>
              </a:spcBef>
            </a:pPr>
            <a:r>
              <a:rPr lang="en-US" sz="3554">
                <a:solidFill>
                  <a:srgbClr val="1F1C1C"/>
                </a:solidFill>
                <a:latin typeface="Canva Sans"/>
                <a:ea typeface="Canva Sans"/>
                <a:cs typeface="Canva Sans"/>
                <a:sym typeface="Canva Sans"/>
              </a:rPr>
              <a:t>Cold weather amplifies workplace dangers through reduced dexterity, impaired judgment, dehydration, and hazardous surface conditions that can prove fatal.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8193211" y="1028700"/>
            <a:ext cx="9066089" cy="4028280"/>
            <a:chOff x="0" y="0"/>
            <a:chExt cx="12088118" cy="5371040"/>
          </a:xfrm>
        </p:grpSpPr>
        <p:sp>
          <p:nvSpPr>
            <p:cNvPr name="TextBox 5" id="5"/>
            <p:cNvSpPr txBox="true"/>
            <p:nvPr/>
          </p:nvSpPr>
          <p:spPr>
            <a:xfrm rot="0">
              <a:off x="0" y="76200"/>
              <a:ext cx="12088118" cy="362487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r" marL="0" indent="0" lvl="0">
                <a:lnSpc>
                  <a:spcPts val="10566"/>
                </a:lnSpc>
                <a:spcBef>
                  <a:spcPct val="0"/>
                </a:spcBef>
              </a:pPr>
              <a:r>
                <a:rPr lang="en-US" sz="9519">
                  <a:solidFill>
                    <a:srgbClr val="1F1C1C"/>
                  </a:solidFill>
                  <a:latin typeface="Canva Sans"/>
                  <a:ea typeface="Canva Sans"/>
                  <a:cs typeface="Canva Sans"/>
                  <a:sym typeface="Canva Sans"/>
                </a:rPr>
                <a:t>Cold Weather Hazards</a:t>
              </a:r>
            </a:p>
          </p:txBody>
        </p:sp>
        <p:sp>
          <p:nvSpPr>
            <p:cNvPr name="Freeform 6" id="6"/>
            <p:cNvSpPr/>
            <p:nvPr/>
          </p:nvSpPr>
          <p:spPr>
            <a:xfrm flipH="false" flipV="false" rot="-10800000">
              <a:off x="3662395" y="4069654"/>
              <a:ext cx="8425723" cy="1301386"/>
            </a:xfrm>
            <a:custGeom>
              <a:avLst/>
              <a:gdLst/>
              <a:ahLst/>
              <a:cxnLst/>
              <a:rect r="r" b="b" t="t" l="l"/>
              <a:pathLst>
                <a:path h="1301386" w="8425723">
                  <a:moveTo>
                    <a:pt x="0" y="0"/>
                  </a:moveTo>
                  <a:lnTo>
                    <a:pt x="8425723" y="0"/>
                  </a:lnTo>
                  <a:lnTo>
                    <a:pt x="8425723" y="1301386"/>
                  </a:lnTo>
                  <a:lnTo>
                    <a:pt x="0" y="130138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-226465" t="0" r="-16765" b="0"/>
              </a:stretch>
            </a:blipFill>
          </p:spPr>
        </p:sp>
      </p:grp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A9ABB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9144000" y="3392704"/>
            <a:ext cx="7412676" cy="4943329"/>
          </a:xfrm>
          <a:custGeom>
            <a:avLst/>
            <a:gdLst/>
            <a:ahLst/>
            <a:cxnLst/>
            <a:rect r="r" b="b" t="t" l="l"/>
            <a:pathLst>
              <a:path h="4943329" w="7412676">
                <a:moveTo>
                  <a:pt x="0" y="0"/>
                </a:moveTo>
                <a:lnTo>
                  <a:pt x="7412676" y="0"/>
                </a:lnTo>
                <a:lnTo>
                  <a:pt x="7412676" y="4943329"/>
                </a:lnTo>
                <a:lnTo>
                  <a:pt x="0" y="494332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4637886" y="1070154"/>
            <a:ext cx="9012228" cy="887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Slippery Surfaces and Falls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800159" y="2369099"/>
            <a:ext cx="7411909" cy="71812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Prevention Measures: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Apply salt, sand, or ice melt to walkways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Wear appropriate slip-resistant footwear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Use handrails when available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Clear snow and ice promptly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Mark hazardous areas with warning signs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Provide adequate lighting for all walkways</a:t>
            </a:r>
          </a:p>
          <a:p>
            <a:pPr algn="l">
              <a:lnSpc>
                <a:spcPts val="4759"/>
              </a:lnSpc>
            </a:pP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0255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4560594" y="1028700"/>
            <a:ext cx="2698706" cy="2698706"/>
          </a:xfrm>
          <a:custGeom>
            <a:avLst/>
            <a:gdLst/>
            <a:ahLst/>
            <a:cxnLst/>
            <a:rect r="r" b="b" t="t" l="l"/>
            <a:pathLst>
              <a:path h="2698706" w="2698706">
                <a:moveTo>
                  <a:pt x="0" y="0"/>
                </a:moveTo>
                <a:lnTo>
                  <a:pt x="2698706" y="0"/>
                </a:lnTo>
                <a:lnTo>
                  <a:pt x="2698706" y="2698706"/>
                </a:lnTo>
                <a:lnTo>
                  <a:pt x="0" y="269870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884565" y="2002866"/>
            <a:ext cx="4841353" cy="7255434"/>
          </a:xfrm>
          <a:custGeom>
            <a:avLst/>
            <a:gdLst/>
            <a:ahLst/>
            <a:cxnLst/>
            <a:rect r="r" b="b" t="t" l="l"/>
            <a:pathLst>
              <a:path h="7255434" w="4841353">
                <a:moveTo>
                  <a:pt x="0" y="0"/>
                </a:moveTo>
                <a:lnTo>
                  <a:pt x="4841353" y="0"/>
                </a:lnTo>
                <a:lnTo>
                  <a:pt x="4841353" y="7255434"/>
                </a:lnTo>
                <a:lnTo>
                  <a:pt x="0" y="72554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7551241" y="4226220"/>
            <a:ext cx="9708059" cy="41808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FEFEFE"/>
                </a:solidFill>
                <a:latin typeface="Canva Sans"/>
                <a:ea typeface="Canva Sans"/>
                <a:cs typeface="Canva Sans"/>
                <a:sym typeface="Canva Sans"/>
              </a:rPr>
              <a:t>Col</a:t>
            </a:r>
            <a:r>
              <a:rPr lang="en-US" sz="3399">
                <a:solidFill>
                  <a:srgbClr val="FEFEFE"/>
                </a:solidFill>
                <a:latin typeface="Canva Sans"/>
                <a:ea typeface="Canva Sans"/>
                <a:cs typeface="Canva Sans"/>
                <a:sym typeface="Canva Sans"/>
              </a:rPr>
              <a:t>d Weather Muscle Risks: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FEFEFE"/>
                </a:solidFill>
                <a:latin typeface="Canva Sans"/>
                <a:ea typeface="Canva Sans"/>
                <a:cs typeface="Canva Sans"/>
                <a:sym typeface="Canva Sans"/>
              </a:rPr>
              <a:t>Cold muscles are less flexible and more prone to injury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FEFEFE"/>
                </a:solidFill>
                <a:latin typeface="Canva Sans"/>
                <a:ea typeface="Canva Sans"/>
                <a:cs typeface="Canva Sans"/>
                <a:sym typeface="Canva Sans"/>
              </a:rPr>
              <a:t>Snow removal and winter maintenance increase physical demands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FEFEFE"/>
                </a:solidFill>
                <a:latin typeface="Canva Sans"/>
                <a:ea typeface="Canva Sans"/>
                <a:cs typeface="Canva Sans"/>
                <a:sym typeface="Canva Sans"/>
              </a:rPr>
              <a:t>Dehydration compounds muscle fatigue</a:t>
            </a:r>
          </a:p>
          <a:p>
            <a:pPr algn="l">
              <a:lnSpc>
                <a:spcPts val="4759"/>
              </a:lnSpc>
            </a:pPr>
          </a:p>
        </p:txBody>
      </p:sp>
      <p:sp>
        <p:nvSpPr>
          <p:cNvPr name="TextBox 5" id="5"/>
          <p:cNvSpPr txBox="true"/>
          <p:nvPr/>
        </p:nvSpPr>
        <p:spPr>
          <a:xfrm rot="0">
            <a:off x="3305242" y="933450"/>
            <a:ext cx="9708059" cy="887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true">
                <a:solidFill>
                  <a:srgbClr val="FEFEFE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Muscle Strains &amp; Overexertion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8782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28700" y="3190931"/>
            <a:ext cx="7198134" cy="4795757"/>
          </a:xfrm>
          <a:custGeom>
            <a:avLst/>
            <a:gdLst/>
            <a:ahLst/>
            <a:cxnLst/>
            <a:rect r="r" b="b" t="t" l="l"/>
            <a:pathLst>
              <a:path h="4795757" w="7198134">
                <a:moveTo>
                  <a:pt x="0" y="0"/>
                </a:moveTo>
                <a:lnTo>
                  <a:pt x="7198134" y="0"/>
                </a:lnTo>
                <a:lnTo>
                  <a:pt x="7198134" y="4795756"/>
                </a:lnTo>
                <a:lnTo>
                  <a:pt x="0" y="479575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3535992" y="1086343"/>
            <a:ext cx="10485537" cy="887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Muscle Strains and Overexertion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8778760" y="2677160"/>
            <a:ext cx="8875464" cy="65811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Prevention</a:t>
            </a: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Strategies: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Warm up muscles before physical activity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Use proper lifting techniques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Take frequent breaks to prevent overexertion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Rotate workers for strenuous tasks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Provide proper tools and equipment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Train workers on safe snow removal techniques</a:t>
            </a:r>
          </a:p>
          <a:p>
            <a:pPr algn="l">
              <a:lnSpc>
                <a:spcPts val="4759"/>
              </a:lnSpc>
            </a:pP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EF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4560594" y="1028700"/>
            <a:ext cx="2698706" cy="2698706"/>
          </a:xfrm>
          <a:custGeom>
            <a:avLst/>
            <a:gdLst/>
            <a:ahLst/>
            <a:cxnLst/>
            <a:rect r="r" b="b" t="t" l="l"/>
            <a:pathLst>
              <a:path h="2698706" w="2698706">
                <a:moveTo>
                  <a:pt x="0" y="0"/>
                </a:moveTo>
                <a:lnTo>
                  <a:pt x="2698706" y="0"/>
                </a:lnTo>
                <a:lnTo>
                  <a:pt x="2698706" y="2698706"/>
                </a:lnTo>
                <a:lnTo>
                  <a:pt x="0" y="269870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028700" y="3294280"/>
            <a:ext cx="8316867" cy="5544578"/>
          </a:xfrm>
          <a:custGeom>
            <a:avLst/>
            <a:gdLst/>
            <a:ahLst/>
            <a:cxnLst/>
            <a:rect r="r" b="b" t="t" l="l"/>
            <a:pathLst>
              <a:path h="5544578" w="8316867">
                <a:moveTo>
                  <a:pt x="0" y="0"/>
                </a:moveTo>
                <a:lnTo>
                  <a:pt x="8316867" y="0"/>
                </a:lnTo>
                <a:lnTo>
                  <a:pt x="8316867" y="5544578"/>
                </a:lnTo>
                <a:lnTo>
                  <a:pt x="0" y="554457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3869112" y="933450"/>
            <a:ext cx="9028658" cy="887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C</a:t>
            </a:r>
            <a:r>
              <a:rPr lang="en-US" b="true" sz="5199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arbon Monoxide Poisoning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0057358" y="3942811"/>
            <a:ext cx="7323215" cy="41808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The Silent Killer: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Increase</a:t>
            </a: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d use of heating equipment and generators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Poor ventilation in enclosed spaces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Colorless, odorless gas</a:t>
            </a:r>
          </a:p>
          <a:p>
            <a:pPr algn="l">
              <a:lnSpc>
                <a:spcPts val="4759"/>
              </a:lnSpc>
            </a:pP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A9ABB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955117" y="2293170"/>
            <a:ext cx="4864687" cy="7290403"/>
          </a:xfrm>
          <a:custGeom>
            <a:avLst/>
            <a:gdLst/>
            <a:ahLst/>
            <a:cxnLst/>
            <a:rect r="r" b="b" t="t" l="l"/>
            <a:pathLst>
              <a:path h="7290403" w="4864687">
                <a:moveTo>
                  <a:pt x="0" y="0"/>
                </a:moveTo>
                <a:lnTo>
                  <a:pt x="4864687" y="0"/>
                </a:lnTo>
                <a:lnTo>
                  <a:pt x="4864687" y="7290403"/>
                </a:lnTo>
                <a:lnTo>
                  <a:pt x="0" y="729040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4311314" y="537527"/>
            <a:ext cx="9665371" cy="887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Carbon Monoxide Poisoning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724436" y="2314427"/>
            <a:ext cx="7936003" cy="71812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Prevention: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Ensure proper ventilation for</a:t>
            </a: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all fuel-burning equipment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Never use generators, grills, or heaters indoors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Install and maintain CO detectors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Regular maintenance of heating systems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Train workers to recognize symptoms: headache, dizziness, nausea</a:t>
            </a:r>
          </a:p>
          <a:p>
            <a:pPr algn="l">
              <a:lnSpc>
                <a:spcPts val="4759"/>
              </a:lnSpc>
            </a:pP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0255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4560594" y="1028700"/>
            <a:ext cx="2698706" cy="2698706"/>
          </a:xfrm>
          <a:custGeom>
            <a:avLst/>
            <a:gdLst/>
            <a:ahLst/>
            <a:cxnLst/>
            <a:rect r="r" b="b" t="t" l="l"/>
            <a:pathLst>
              <a:path h="2698706" w="2698706">
                <a:moveTo>
                  <a:pt x="0" y="0"/>
                </a:moveTo>
                <a:lnTo>
                  <a:pt x="2698706" y="0"/>
                </a:lnTo>
                <a:lnTo>
                  <a:pt x="2698706" y="2698706"/>
                </a:lnTo>
                <a:lnTo>
                  <a:pt x="0" y="269870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028700" y="3021341"/>
            <a:ext cx="8323891" cy="5549261"/>
          </a:xfrm>
          <a:custGeom>
            <a:avLst/>
            <a:gdLst/>
            <a:ahLst/>
            <a:cxnLst/>
            <a:rect r="r" b="b" t="t" l="l"/>
            <a:pathLst>
              <a:path h="5549261" w="8323891">
                <a:moveTo>
                  <a:pt x="0" y="0"/>
                </a:moveTo>
                <a:lnTo>
                  <a:pt x="8323891" y="0"/>
                </a:lnTo>
                <a:lnTo>
                  <a:pt x="8323891" y="5549260"/>
                </a:lnTo>
                <a:lnTo>
                  <a:pt x="0" y="554926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3048067" y="933450"/>
            <a:ext cx="10222409" cy="887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true">
                <a:solidFill>
                  <a:srgbClr val="FEFEFE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Vehicle and Equipment Hazards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9941884" y="4242771"/>
            <a:ext cx="7453681" cy="41808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FEFEFE"/>
                </a:solidFill>
                <a:latin typeface="Canva Sans"/>
                <a:ea typeface="Canva Sans"/>
                <a:cs typeface="Canva Sans"/>
                <a:sym typeface="Canva Sans"/>
              </a:rPr>
              <a:t>Winter Vehicle Risks: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FEFEFE"/>
                </a:solidFill>
                <a:latin typeface="Canva Sans"/>
                <a:ea typeface="Canva Sans"/>
                <a:cs typeface="Canva Sans"/>
                <a:sym typeface="Canva Sans"/>
              </a:rPr>
              <a:t>Re</a:t>
            </a:r>
            <a:r>
              <a:rPr lang="en-US" sz="3399">
                <a:solidFill>
                  <a:srgbClr val="FEFEFE"/>
                </a:solidFill>
                <a:latin typeface="Canva Sans"/>
                <a:ea typeface="Canva Sans"/>
                <a:cs typeface="Canva Sans"/>
                <a:sym typeface="Canva Sans"/>
              </a:rPr>
              <a:t>duced visibility and traction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FEFEFE"/>
                </a:solidFill>
                <a:latin typeface="Canva Sans"/>
                <a:ea typeface="Canva Sans"/>
                <a:cs typeface="Canva Sans"/>
                <a:sym typeface="Canva Sans"/>
              </a:rPr>
              <a:t>Equipment may not function properly in extreme cold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FEFEFE"/>
                </a:solidFill>
                <a:latin typeface="Canva Sans"/>
                <a:ea typeface="Canva Sans"/>
                <a:cs typeface="Canva Sans"/>
                <a:sym typeface="Canva Sans"/>
              </a:rPr>
              <a:t>Battery failure and fuel line freezing</a:t>
            </a:r>
          </a:p>
          <a:p>
            <a:pPr algn="l">
              <a:lnSpc>
                <a:spcPts val="4759"/>
              </a:lnSpc>
            </a:pP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8782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9144000" y="2963947"/>
            <a:ext cx="8481098" cy="5848424"/>
          </a:xfrm>
          <a:custGeom>
            <a:avLst/>
            <a:gdLst/>
            <a:ahLst/>
            <a:cxnLst/>
            <a:rect r="r" b="b" t="t" l="l"/>
            <a:pathLst>
              <a:path h="5848424" w="8481098">
                <a:moveTo>
                  <a:pt x="0" y="0"/>
                </a:moveTo>
                <a:lnTo>
                  <a:pt x="8481098" y="0"/>
                </a:lnTo>
                <a:lnTo>
                  <a:pt x="8481098" y="5848424"/>
                </a:lnTo>
                <a:lnTo>
                  <a:pt x="0" y="584842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3667556" y="933450"/>
            <a:ext cx="10222409" cy="887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Vehicle and Equipment Hazards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842757" y="2831306"/>
            <a:ext cx="7936003" cy="59810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Safety</a:t>
            </a: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Measures: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Pre-trip vehicle inspections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Keep emergency supplies in vehicles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Allow extra time for equipment warm-up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Use winter-grade fluids and fuels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Ensure proper tire tread and chains when needed</a:t>
            </a:r>
          </a:p>
          <a:p>
            <a:pPr algn="l">
              <a:lnSpc>
                <a:spcPts val="4759"/>
              </a:lnSpc>
            </a:pP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EF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4560594" y="1028700"/>
            <a:ext cx="2698706" cy="2698706"/>
          </a:xfrm>
          <a:custGeom>
            <a:avLst/>
            <a:gdLst/>
            <a:ahLst/>
            <a:cxnLst/>
            <a:rect r="r" b="b" t="t" l="l"/>
            <a:pathLst>
              <a:path h="2698706" w="2698706">
                <a:moveTo>
                  <a:pt x="0" y="0"/>
                </a:moveTo>
                <a:lnTo>
                  <a:pt x="2698706" y="0"/>
                </a:lnTo>
                <a:lnTo>
                  <a:pt x="2698706" y="2698706"/>
                </a:lnTo>
                <a:lnTo>
                  <a:pt x="0" y="269870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119783" y="1070154"/>
            <a:ext cx="12645330" cy="887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Key Take</a:t>
            </a:r>
            <a:r>
              <a:rPr lang="en-US" b="true" sz="5199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aways for Cold Weather Safety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028700" y="2526373"/>
            <a:ext cx="13531894" cy="65811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Preparation an</a:t>
            </a: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d awareness prevent most cold weather injuries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Proper clothing, hydration, and rest breaks are essential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Regular safety training and hazard assessment save lives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Report hazardous conditions immediately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When in doubt, prioritize worker safety over productivity</a:t>
            </a:r>
          </a:p>
          <a:p>
            <a:pPr algn="l">
              <a:lnSpc>
                <a:spcPts val="4759"/>
              </a:lnSpc>
            </a:pPr>
          </a:p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Remember: OSHA requires employers to provide a workplace "free from recognized hazards." Cold weather safety is not optional—it's a legal and moral responsibility.</a:t>
            </a:r>
          </a:p>
          <a:p>
            <a:pPr algn="l">
              <a:lnSpc>
                <a:spcPts val="4759"/>
              </a:lnSpc>
            </a:pP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A9ABB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2299568" y="1497052"/>
            <a:ext cx="5743155" cy="7292895"/>
          </a:xfrm>
          <a:custGeom>
            <a:avLst/>
            <a:gdLst/>
            <a:ahLst/>
            <a:cxnLst/>
            <a:rect r="r" b="b" t="t" l="l"/>
            <a:pathLst>
              <a:path h="7292895" w="5743155">
                <a:moveTo>
                  <a:pt x="0" y="0"/>
                </a:moveTo>
                <a:lnTo>
                  <a:pt x="5743155" y="0"/>
                </a:lnTo>
                <a:lnTo>
                  <a:pt x="5743155" y="7292896"/>
                </a:lnTo>
                <a:lnTo>
                  <a:pt x="0" y="729289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28700" y="3401458"/>
            <a:ext cx="10921156" cy="47809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759"/>
              </a:lnSpc>
            </a:pPr>
          </a:p>
          <a:p>
            <a:pPr algn="just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Cold weather creates unique workplace hazards that can lead to serious injuries and illnesses</a:t>
            </a:r>
          </a:p>
          <a:p>
            <a:pPr algn="just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Recognition, prevention, and proper response are key to maintaining a safe work environment</a:t>
            </a:r>
          </a:p>
          <a:p>
            <a:pPr algn="just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Following OSHA guidelines helps protect all workers during winter months</a:t>
            </a:r>
          </a:p>
          <a:p>
            <a:pPr algn="just">
              <a:lnSpc>
                <a:spcPts val="4759"/>
              </a:lnSpc>
            </a:pPr>
          </a:p>
        </p:txBody>
      </p:sp>
      <p:sp>
        <p:nvSpPr>
          <p:cNvPr name="TextBox 4" id="4"/>
          <p:cNvSpPr txBox="true"/>
          <p:nvPr/>
        </p:nvSpPr>
        <p:spPr>
          <a:xfrm rot="0">
            <a:off x="1742600" y="1401802"/>
            <a:ext cx="9128811" cy="18110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Protecting Workers in Col</a:t>
            </a:r>
            <a:r>
              <a:rPr lang="en-US" b="true" sz="5199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d Weather Conditions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0255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4560594" y="1028700"/>
            <a:ext cx="2698706" cy="2698706"/>
          </a:xfrm>
          <a:custGeom>
            <a:avLst/>
            <a:gdLst/>
            <a:ahLst/>
            <a:cxnLst/>
            <a:rect r="r" b="b" t="t" l="l"/>
            <a:pathLst>
              <a:path h="2698706" w="2698706">
                <a:moveTo>
                  <a:pt x="0" y="0"/>
                </a:moveTo>
                <a:lnTo>
                  <a:pt x="2698706" y="0"/>
                </a:lnTo>
                <a:lnTo>
                  <a:pt x="2698706" y="2698706"/>
                </a:lnTo>
                <a:lnTo>
                  <a:pt x="0" y="269870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028700" y="2259039"/>
            <a:ext cx="4666174" cy="6999261"/>
          </a:xfrm>
          <a:custGeom>
            <a:avLst/>
            <a:gdLst/>
            <a:ahLst/>
            <a:cxnLst/>
            <a:rect r="r" b="b" t="t" l="l"/>
            <a:pathLst>
              <a:path h="6999261" w="4666174">
                <a:moveTo>
                  <a:pt x="0" y="0"/>
                </a:moveTo>
                <a:lnTo>
                  <a:pt x="4666174" y="0"/>
                </a:lnTo>
                <a:lnTo>
                  <a:pt x="4666174" y="6999261"/>
                </a:lnTo>
                <a:lnTo>
                  <a:pt x="0" y="699926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6738640" y="3498580"/>
            <a:ext cx="10520660" cy="53809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FEFEFE"/>
                </a:solidFill>
                <a:latin typeface="Canva Sans"/>
                <a:ea typeface="Canva Sans"/>
                <a:cs typeface="Canva Sans"/>
                <a:sym typeface="Canva Sans"/>
              </a:rPr>
              <a:t>What is Col</a:t>
            </a:r>
            <a:r>
              <a:rPr lang="en-US" sz="3399">
                <a:solidFill>
                  <a:srgbClr val="FEFEFE"/>
                </a:solidFill>
                <a:latin typeface="Canva Sans"/>
                <a:ea typeface="Canva Sans"/>
                <a:cs typeface="Canva Sans"/>
                <a:sym typeface="Canva Sans"/>
              </a:rPr>
              <a:t>d Stress?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FEFEFE"/>
                </a:solidFill>
                <a:latin typeface="Canva Sans"/>
                <a:ea typeface="Canva Sans"/>
                <a:cs typeface="Canva Sans"/>
                <a:sym typeface="Canva Sans"/>
              </a:rPr>
              <a:t>Body loses heat faster than it can produce it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FEFEFE"/>
                </a:solidFill>
                <a:latin typeface="Canva Sans"/>
                <a:ea typeface="Canva Sans"/>
                <a:cs typeface="Canva Sans"/>
                <a:sym typeface="Canva Sans"/>
              </a:rPr>
              <a:t>Core body temperature drops dangerously low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FEFEFE"/>
                </a:solidFill>
                <a:latin typeface="Canva Sans"/>
                <a:ea typeface="Canva Sans"/>
                <a:cs typeface="Canva Sans"/>
                <a:sym typeface="Canva Sans"/>
              </a:rPr>
              <a:t>Can occur even in temperatures above freezing</a:t>
            </a:r>
          </a:p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FEFEFE"/>
                </a:solidFill>
                <a:latin typeface="Canva Sans"/>
                <a:ea typeface="Canva Sans"/>
                <a:cs typeface="Canva Sans"/>
                <a:sym typeface="Canva Sans"/>
              </a:rPr>
              <a:t>Warning Signs: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FEFEFE"/>
                </a:solidFill>
                <a:latin typeface="Canva Sans"/>
                <a:ea typeface="Canva Sans"/>
                <a:cs typeface="Canva Sans"/>
                <a:sym typeface="Canva Sans"/>
              </a:rPr>
              <a:t>Shivering, fatigue, confusion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FEFEFE"/>
                </a:solidFill>
                <a:latin typeface="Canva Sans"/>
                <a:ea typeface="Canva Sans"/>
                <a:cs typeface="Canva Sans"/>
                <a:sym typeface="Canva Sans"/>
              </a:rPr>
              <a:t>Loss of coordination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FEFEFE"/>
                </a:solidFill>
                <a:latin typeface="Canva Sans"/>
                <a:ea typeface="Canva Sans"/>
                <a:cs typeface="Canva Sans"/>
                <a:sym typeface="Canva Sans"/>
              </a:rPr>
              <a:t>Slurred speech</a:t>
            </a:r>
          </a:p>
          <a:p>
            <a:pPr algn="l">
              <a:lnSpc>
                <a:spcPts val="4759"/>
              </a:lnSpc>
            </a:pPr>
          </a:p>
        </p:txBody>
      </p:sp>
      <p:sp>
        <p:nvSpPr>
          <p:cNvPr name="TextBox 5" id="5"/>
          <p:cNvSpPr txBox="true"/>
          <p:nvPr/>
        </p:nvSpPr>
        <p:spPr>
          <a:xfrm rot="0">
            <a:off x="1028700" y="933450"/>
            <a:ext cx="8689479" cy="887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true">
                <a:solidFill>
                  <a:srgbClr val="FEFEFE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Cold Stress &amp; Hypothermia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8782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8438561" y="2677476"/>
            <a:ext cx="8505561" cy="5677462"/>
          </a:xfrm>
          <a:custGeom>
            <a:avLst/>
            <a:gdLst/>
            <a:ahLst/>
            <a:cxnLst/>
            <a:rect r="r" b="b" t="t" l="l"/>
            <a:pathLst>
              <a:path h="5677462" w="8505561">
                <a:moveTo>
                  <a:pt x="0" y="0"/>
                </a:moveTo>
                <a:lnTo>
                  <a:pt x="8505561" y="0"/>
                </a:lnTo>
                <a:lnTo>
                  <a:pt x="8505561" y="5677462"/>
                </a:lnTo>
                <a:lnTo>
                  <a:pt x="0" y="567746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28700" y="341065"/>
            <a:ext cx="8689479" cy="887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Cold Stress &amp; Hypothermia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028700" y="2610801"/>
            <a:ext cx="6370426" cy="59810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Prevention: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Dress</a:t>
            </a: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in layers with moisture-wicking materials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Take frequent warm-up breaks indoors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Stay dry and change wet clothing immediately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Provide heated break areas</a:t>
            </a:r>
          </a:p>
          <a:p>
            <a:pPr algn="l">
              <a:lnSpc>
                <a:spcPts val="4759"/>
              </a:lnSpc>
            </a:pP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EF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4560594" y="1028700"/>
            <a:ext cx="2698706" cy="2698706"/>
          </a:xfrm>
          <a:custGeom>
            <a:avLst/>
            <a:gdLst/>
            <a:ahLst/>
            <a:cxnLst/>
            <a:rect r="r" b="b" t="t" l="l"/>
            <a:pathLst>
              <a:path h="2698706" w="2698706">
                <a:moveTo>
                  <a:pt x="0" y="0"/>
                </a:moveTo>
                <a:lnTo>
                  <a:pt x="2698706" y="0"/>
                </a:lnTo>
                <a:lnTo>
                  <a:pt x="2698706" y="2698706"/>
                </a:lnTo>
                <a:lnTo>
                  <a:pt x="0" y="269870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9629446" y="3990627"/>
            <a:ext cx="7629854" cy="5086569"/>
          </a:xfrm>
          <a:custGeom>
            <a:avLst/>
            <a:gdLst/>
            <a:ahLst/>
            <a:cxnLst/>
            <a:rect r="r" b="b" t="t" l="l"/>
            <a:pathLst>
              <a:path h="5086569" w="7629854">
                <a:moveTo>
                  <a:pt x="0" y="0"/>
                </a:moveTo>
                <a:lnTo>
                  <a:pt x="7629854" y="0"/>
                </a:lnTo>
                <a:lnTo>
                  <a:pt x="7629854" y="5086569"/>
                </a:lnTo>
                <a:lnTo>
                  <a:pt x="0" y="508656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028700" y="2193379"/>
            <a:ext cx="8268145" cy="77812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Un</a:t>
            </a: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derstanding Frostbite: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Freezing of skin and underlying tissues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Most commonly affects fingers, toes, nose, and ears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Can cause permanent damage</a:t>
            </a:r>
          </a:p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Recognition: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Skin appears red, then pale or white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Skin feels unusually cold, then numb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Hard or waxy appearance in severe cases</a:t>
            </a:r>
          </a:p>
          <a:p>
            <a:pPr algn="l">
              <a:lnSpc>
                <a:spcPts val="4759"/>
              </a:lnSpc>
            </a:pPr>
          </a:p>
        </p:txBody>
      </p:sp>
      <p:sp>
        <p:nvSpPr>
          <p:cNvPr name="TextBox 5" id="5"/>
          <p:cNvSpPr txBox="true"/>
          <p:nvPr/>
        </p:nvSpPr>
        <p:spPr>
          <a:xfrm rot="0">
            <a:off x="3694434" y="933450"/>
            <a:ext cx="2936677" cy="887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Frostbite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A9ABB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9144000" y="2706865"/>
            <a:ext cx="7307621" cy="4873269"/>
          </a:xfrm>
          <a:custGeom>
            <a:avLst/>
            <a:gdLst/>
            <a:ahLst/>
            <a:cxnLst/>
            <a:rect r="r" b="b" t="t" l="l"/>
            <a:pathLst>
              <a:path h="4873269" w="7307621">
                <a:moveTo>
                  <a:pt x="0" y="0"/>
                </a:moveTo>
                <a:lnTo>
                  <a:pt x="7307621" y="0"/>
                </a:lnTo>
                <a:lnTo>
                  <a:pt x="7307621" y="4873270"/>
                </a:lnTo>
                <a:lnTo>
                  <a:pt x="0" y="487327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2012493" y="933450"/>
            <a:ext cx="2936677" cy="887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Frostbite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754340" y="2719705"/>
            <a:ext cx="8389660" cy="47809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Prevention &amp; Response: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Keep extremities covere</a:t>
            </a: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d and dry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Avoid tight clothing that restricts blood flow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Seek immediate medical attention for suspected frostbite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Do NOT rub frostbitten areas</a:t>
            </a:r>
          </a:p>
          <a:p>
            <a:pPr algn="l">
              <a:lnSpc>
                <a:spcPts val="4759"/>
              </a:lnSpc>
            </a:pP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0255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4560594" y="1028700"/>
            <a:ext cx="2698706" cy="2698706"/>
          </a:xfrm>
          <a:custGeom>
            <a:avLst/>
            <a:gdLst/>
            <a:ahLst/>
            <a:cxnLst/>
            <a:rect r="r" b="b" t="t" l="l"/>
            <a:pathLst>
              <a:path h="2698706" w="2698706">
                <a:moveTo>
                  <a:pt x="0" y="0"/>
                </a:moveTo>
                <a:lnTo>
                  <a:pt x="2698706" y="0"/>
                </a:lnTo>
                <a:lnTo>
                  <a:pt x="2698706" y="2698706"/>
                </a:lnTo>
                <a:lnTo>
                  <a:pt x="0" y="269870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0048354" y="3914680"/>
            <a:ext cx="7798105" cy="5198737"/>
          </a:xfrm>
          <a:custGeom>
            <a:avLst/>
            <a:gdLst/>
            <a:ahLst/>
            <a:cxnLst/>
            <a:rect r="r" b="b" t="t" l="l"/>
            <a:pathLst>
              <a:path h="5198737" w="7798105">
                <a:moveTo>
                  <a:pt x="0" y="0"/>
                </a:moveTo>
                <a:lnTo>
                  <a:pt x="7798105" y="0"/>
                </a:lnTo>
                <a:lnTo>
                  <a:pt x="7798105" y="5198737"/>
                </a:lnTo>
                <a:lnTo>
                  <a:pt x="0" y="51987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4469085" y="1886880"/>
            <a:ext cx="9349829" cy="887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true">
                <a:solidFill>
                  <a:srgbClr val="FEFEFE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Dehydration in Cold Weather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858621" y="3190141"/>
            <a:ext cx="9029637" cy="65811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FEFEFE"/>
                </a:solidFill>
                <a:latin typeface="Canva Sans"/>
                <a:ea typeface="Canva Sans"/>
                <a:cs typeface="Canva Sans"/>
                <a:sym typeface="Canva Sans"/>
              </a:rPr>
              <a:t>The Hi</a:t>
            </a:r>
            <a:r>
              <a:rPr lang="en-US" sz="3399">
                <a:solidFill>
                  <a:srgbClr val="FEFEFE"/>
                </a:solidFill>
                <a:latin typeface="Canva Sans"/>
                <a:ea typeface="Canva Sans"/>
                <a:cs typeface="Canva Sans"/>
                <a:sym typeface="Canva Sans"/>
              </a:rPr>
              <a:t>dden Danger: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FEFEFE"/>
                </a:solidFill>
                <a:latin typeface="Canva Sans"/>
                <a:ea typeface="Canva Sans"/>
                <a:cs typeface="Canva Sans"/>
                <a:sym typeface="Canva Sans"/>
              </a:rPr>
              <a:t>Cold air holds less moisture, increasing fluid loss through breathing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FEFEFE"/>
                </a:solidFill>
                <a:latin typeface="Canva Sans"/>
                <a:ea typeface="Canva Sans"/>
                <a:cs typeface="Canva Sans"/>
                <a:sym typeface="Canva Sans"/>
              </a:rPr>
              <a:t>Heavy winter clothing causes sweating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FEFEFE"/>
                </a:solidFill>
                <a:latin typeface="Canva Sans"/>
                <a:ea typeface="Canva Sans"/>
                <a:cs typeface="Canva Sans"/>
                <a:sym typeface="Canva Sans"/>
              </a:rPr>
              <a:t>Thirst sensation decreases in cold temperatures</a:t>
            </a:r>
          </a:p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FEFEFE"/>
                </a:solidFill>
                <a:latin typeface="Canva Sans"/>
                <a:ea typeface="Canva Sans"/>
                <a:cs typeface="Canva Sans"/>
                <a:sym typeface="Canva Sans"/>
              </a:rPr>
              <a:t>Signs of Dehydration: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FEFEFE"/>
                </a:solidFill>
                <a:latin typeface="Canva Sans"/>
                <a:ea typeface="Canva Sans"/>
                <a:cs typeface="Canva Sans"/>
                <a:sym typeface="Canva Sans"/>
              </a:rPr>
              <a:t>Fatigue and dizziness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FEFEFE"/>
                </a:solidFill>
                <a:latin typeface="Canva Sans"/>
                <a:ea typeface="Canva Sans"/>
                <a:cs typeface="Canva Sans"/>
                <a:sym typeface="Canva Sans"/>
              </a:rPr>
              <a:t>Dry mouth and decreased urination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FEFEFE"/>
                </a:solidFill>
                <a:latin typeface="Canva Sans"/>
                <a:ea typeface="Canva Sans"/>
                <a:cs typeface="Canva Sans"/>
                <a:sym typeface="Canva Sans"/>
              </a:rPr>
              <a:t>Headaches and confusion</a:t>
            </a:r>
          </a:p>
          <a:p>
            <a:pPr algn="l">
              <a:lnSpc>
                <a:spcPts val="4759"/>
              </a:lnSpc>
            </a:pP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8782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297670" y="832237"/>
            <a:ext cx="5596128" cy="8229600"/>
          </a:xfrm>
          <a:custGeom>
            <a:avLst/>
            <a:gdLst/>
            <a:ahLst/>
            <a:cxnLst/>
            <a:rect r="r" b="b" t="t" l="l"/>
            <a:pathLst>
              <a:path h="8229600" w="5596128">
                <a:moveTo>
                  <a:pt x="0" y="0"/>
                </a:moveTo>
                <a:lnTo>
                  <a:pt x="5596128" y="0"/>
                </a:lnTo>
                <a:lnTo>
                  <a:pt x="559612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473183" y="933450"/>
            <a:ext cx="9349829" cy="887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Dehydration in Cold Weather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801454" y="2719705"/>
            <a:ext cx="7342546" cy="47809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Prevention: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Dr</a:t>
            </a: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ink warm fluids regularly (avoid caffeine and alcohol)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Monitor urine color - should be light yellow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Enc</a:t>
            </a: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ourage frequent hydration breaks</a:t>
            </a:r>
          </a:p>
          <a:p>
            <a:pPr algn="l">
              <a:lnSpc>
                <a:spcPts val="4759"/>
              </a:lnSpc>
            </a:pP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EF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4560594" y="1028700"/>
            <a:ext cx="2698706" cy="2698706"/>
          </a:xfrm>
          <a:custGeom>
            <a:avLst/>
            <a:gdLst/>
            <a:ahLst/>
            <a:cxnLst/>
            <a:rect r="r" b="b" t="t" l="l"/>
            <a:pathLst>
              <a:path h="2698706" w="2698706">
                <a:moveTo>
                  <a:pt x="0" y="0"/>
                </a:moveTo>
                <a:lnTo>
                  <a:pt x="2698706" y="0"/>
                </a:lnTo>
                <a:lnTo>
                  <a:pt x="2698706" y="2698706"/>
                </a:lnTo>
                <a:lnTo>
                  <a:pt x="0" y="269870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215999" y="3727406"/>
            <a:ext cx="8131103" cy="5420735"/>
          </a:xfrm>
          <a:custGeom>
            <a:avLst/>
            <a:gdLst/>
            <a:ahLst/>
            <a:cxnLst/>
            <a:rect r="r" b="b" t="t" l="l"/>
            <a:pathLst>
              <a:path h="5420735" w="8131103">
                <a:moveTo>
                  <a:pt x="0" y="0"/>
                </a:moveTo>
                <a:lnTo>
                  <a:pt x="8131103" y="0"/>
                </a:lnTo>
                <a:lnTo>
                  <a:pt x="8131103" y="5420735"/>
                </a:lnTo>
                <a:lnTo>
                  <a:pt x="0" y="542073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334778" y="1738487"/>
            <a:ext cx="7893546" cy="887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Slippery Surfaces &amp; Falls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9949886" y="3877310"/>
            <a:ext cx="7115643" cy="53809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Ice an</a:t>
            </a: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d Snow Hazards: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Leading cause of winter workplace injuries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Can occur on walkways, parking lots, and work surfaces</a:t>
            </a:r>
          </a:p>
          <a:p>
            <a:pPr algn="l" marL="734059" indent="-367030" lvl="1">
              <a:lnSpc>
                <a:spcPts val="475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Risk increases during freeze-thaw cycles</a:t>
            </a:r>
          </a:p>
          <a:p>
            <a:pPr algn="l">
              <a:lnSpc>
                <a:spcPts val="4759"/>
              </a:lnSpc>
            </a:p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DAG3lkNu2zo</dc:identifier>
  <dcterms:modified xsi:type="dcterms:W3CDTF">2011-08-01T06:04:30Z</dcterms:modified>
  <cp:revision>1</cp:revision>
  <dc:title>Cold Weather Hazards Safety Talk</dc:title>
</cp:coreProperties>
</file>