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Lst>
  <p:sldSz cx="18288000" cy="10287000"/>
  <p:notesSz cx="6858000" cy="9144000"/>
  <p:embeddedFontLst>
    <p:embeddedFont>
      <p:font typeface="Canva Sans" charset="1" panose="020B0503030501040103"/>
      <p:regular r:id="rId33"/>
    </p:embeddedFont>
    <p:embeddedFont>
      <p:font typeface="Canva Sans Bold" charset="1" panose="020B0803030501040103"/>
      <p:regular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slides/slide24.xml" Type="http://schemas.openxmlformats.org/officeDocument/2006/relationships/slide"/><Relationship Id="rId3" Target="viewProps.xml" Type="http://schemas.openxmlformats.org/officeDocument/2006/relationships/viewProps"/><Relationship Id="rId30" Target="slides/slide25.xml" Type="http://schemas.openxmlformats.org/officeDocument/2006/relationships/slide"/><Relationship Id="rId31" Target="slides/slide26.xml" Type="http://schemas.openxmlformats.org/officeDocument/2006/relationships/slide"/><Relationship Id="rId32" Target="slides/slide27.xml" Type="http://schemas.openxmlformats.org/officeDocument/2006/relationships/slide"/><Relationship Id="rId33" Target="fonts/font33.fntdata" Type="http://schemas.openxmlformats.org/officeDocument/2006/relationships/font"/><Relationship Id="rId34" Target="fonts/font34.fntdata" Type="http://schemas.openxmlformats.org/officeDocument/2006/relationships/font"/><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sv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jpe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13.jpe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 Id="rId3" Target="../media/image14.jpe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15.jpe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6.jpe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17.jpe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 Id="rId3" Target="../media/image18.jpe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19.jpe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0.jpe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1.jpe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 Id="rId3" Target="../media/image22.jpe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3.jpe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4.jpeg" Type="http://schemas.openxmlformats.org/officeDocument/2006/relationships/imag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5.jpeg" Type="http://schemas.openxmlformats.org/officeDocument/2006/relationships/image"/></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 Id="rId3" Target="../media/image26.jpeg" Type="http://schemas.openxmlformats.org/officeDocument/2006/relationships/image"/></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7.jpeg" Type="http://schemas.openxmlformats.org/officeDocument/2006/relationships/image"/></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8.jpeg" Type="http://schemas.openxmlformats.org/officeDocument/2006/relationships/image"/></Relationships>
</file>

<file path=ppt/slides/_rels/slide2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5.jpe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 Id="rId3" Target="../media/image6.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7.jpe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8.jpe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9.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png" Type="http://schemas.openxmlformats.org/officeDocument/2006/relationships/image"/><Relationship Id="rId3" Target="../media/image10.jpe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jpeg" Type="http://schemas.openxmlformats.org/officeDocument/2006/relationships/image"/><Relationship Id="rId3" Target="../media/image1.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FEFEFE"/>
        </a:solidFill>
      </p:bgPr>
    </p:bg>
    <p:spTree>
      <p:nvGrpSpPr>
        <p:cNvPr id="1" name=""/>
        <p:cNvGrpSpPr/>
        <p:nvPr/>
      </p:nvGrpSpPr>
      <p:grpSpPr>
        <a:xfrm>
          <a:off x="0" y="0"/>
          <a:ext cx="0" cy="0"/>
          <a:chOff x="0" y="0"/>
          <a:chExt cx="0" cy="0"/>
        </a:xfrm>
      </p:grpSpPr>
      <p:sp>
        <p:nvSpPr>
          <p:cNvPr name="Freeform 2" id="2"/>
          <p:cNvSpPr/>
          <p:nvPr/>
        </p:nvSpPr>
        <p:spPr>
          <a:xfrm flipH="false" flipV="false" rot="0">
            <a:off x="1028700" y="1754322"/>
            <a:ext cx="6227694" cy="6227694"/>
          </a:xfrm>
          <a:custGeom>
            <a:avLst/>
            <a:gdLst/>
            <a:ahLst/>
            <a:cxnLst/>
            <a:rect r="r" b="b" t="t" l="l"/>
            <a:pathLst>
              <a:path h="6227694" w="6227694">
                <a:moveTo>
                  <a:pt x="0" y="0"/>
                </a:moveTo>
                <a:lnTo>
                  <a:pt x="6227694" y="0"/>
                </a:lnTo>
                <a:lnTo>
                  <a:pt x="6227694" y="6227694"/>
                </a:lnTo>
                <a:lnTo>
                  <a:pt x="0" y="6227694"/>
                </a:lnTo>
                <a:lnTo>
                  <a:pt x="0" y="0"/>
                </a:lnTo>
                <a:close/>
              </a:path>
            </a:pathLst>
          </a:custGeom>
          <a:blipFill>
            <a:blip r:embed="rId2"/>
            <a:stretch>
              <a:fillRect l="0" t="0" r="0" b="0"/>
            </a:stretch>
          </a:blipFill>
        </p:spPr>
      </p:sp>
      <p:sp>
        <p:nvSpPr>
          <p:cNvPr name="TextBox 3" id="3"/>
          <p:cNvSpPr txBox="true"/>
          <p:nvPr/>
        </p:nvSpPr>
        <p:spPr>
          <a:xfrm rot="0">
            <a:off x="8193211" y="5779199"/>
            <a:ext cx="9066089" cy="3479102"/>
          </a:xfrm>
          <a:prstGeom prst="rect">
            <a:avLst/>
          </a:prstGeom>
        </p:spPr>
        <p:txBody>
          <a:bodyPr anchor="t" rtlCol="false" tIns="0" lIns="0" bIns="0" rIns="0">
            <a:spAutoFit/>
          </a:bodyPr>
          <a:lstStyle/>
          <a:p>
            <a:pPr algn="r" marL="0" indent="0" lvl="0">
              <a:lnSpc>
                <a:spcPts val="4621"/>
              </a:lnSpc>
              <a:spcBef>
                <a:spcPct val="0"/>
              </a:spcBef>
            </a:pPr>
            <a:r>
              <a:rPr lang="en-US" sz="3554">
                <a:solidFill>
                  <a:srgbClr val="1F1C1C"/>
                </a:solidFill>
                <a:latin typeface="Canva Sans"/>
                <a:ea typeface="Canva Sans"/>
                <a:cs typeface="Canva Sans"/>
                <a:sym typeface="Canva Sans"/>
              </a:rPr>
              <a:t>Electrical fires are especially dangerous because of the silent and hidden nature in which they often start, allowing them to spread undetected through walls and create multiple ignition points before anyone realizes there's a problem.</a:t>
            </a:r>
          </a:p>
        </p:txBody>
      </p:sp>
      <p:grpSp>
        <p:nvGrpSpPr>
          <p:cNvPr name="Group 4" id="4"/>
          <p:cNvGrpSpPr/>
          <p:nvPr/>
        </p:nvGrpSpPr>
        <p:grpSpPr>
          <a:xfrm rot="0">
            <a:off x="8193211" y="1028700"/>
            <a:ext cx="9066089" cy="4028280"/>
            <a:chOff x="0" y="0"/>
            <a:chExt cx="12088118" cy="5371040"/>
          </a:xfrm>
        </p:grpSpPr>
        <p:sp>
          <p:nvSpPr>
            <p:cNvPr name="TextBox 5" id="5"/>
            <p:cNvSpPr txBox="true"/>
            <p:nvPr/>
          </p:nvSpPr>
          <p:spPr>
            <a:xfrm rot="0">
              <a:off x="0" y="76200"/>
              <a:ext cx="12088118" cy="3624874"/>
            </a:xfrm>
            <a:prstGeom prst="rect">
              <a:avLst/>
            </a:prstGeom>
          </p:spPr>
          <p:txBody>
            <a:bodyPr anchor="t" rtlCol="false" tIns="0" lIns="0" bIns="0" rIns="0">
              <a:spAutoFit/>
            </a:bodyPr>
            <a:lstStyle/>
            <a:p>
              <a:pPr algn="r" marL="0" indent="0" lvl="0">
                <a:lnSpc>
                  <a:spcPts val="10566"/>
                </a:lnSpc>
                <a:spcBef>
                  <a:spcPct val="0"/>
                </a:spcBef>
              </a:pPr>
              <a:r>
                <a:rPr lang="en-US" sz="9519">
                  <a:solidFill>
                    <a:srgbClr val="1F1C1C"/>
                  </a:solidFill>
                  <a:latin typeface="Canva Sans"/>
                  <a:ea typeface="Canva Sans"/>
                  <a:cs typeface="Canva Sans"/>
                  <a:sym typeface="Canva Sans"/>
                </a:rPr>
                <a:t>Electrical Fire Safety Meeting</a:t>
              </a:r>
            </a:p>
          </p:txBody>
        </p:sp>
        <p:sp>
          <p:nvSpPr>
            <p:cNvPr name="Freeform 6" id="6"/>
            <p:cNvSpPr/>
            <p:nvPr/>
          </p:nvSpPr>
          <p:spPr>
            <a:xfrm flipH="false" flipV="false" rot="-10800000">
              <a:off x="3662395" y="4069654"/>
              <a:ext cx="8425723" cy="1301386"/>
            </a:xfrm>
            <a:custGeom>
              <a:avLst/>
              <a:gdLst/>
              <a:ahLst/>
              <a:cxnLst/>
              <a:rect r="r" b="b" t="t" l="l"/>
              <a:pathLst>
                <a:path h="1301386" w="8425723">
                  <a:moveTo>
                    <a:pt x="0" y="0"/>
                  </a:moveTo>
                  <a:lnTo>
                    <a:pt x="8425723" y="0"/>
                  </a:lnTo>
                  <a:lnTo>
                    <a:pt x="8425723" y="1301386"/>
                  </a:lnTo>
                  <a:lnTo>
                    <a:pt x="0" y="1301386"/>
                  </a:lnTo>
                  <a:lnTo>
                    <a:pt x="0" y="0"/>
                  </a:lnTo>
                  <a:close/>
                </a:path>
              </a:pathLst>
            </a:custGeom>
            <a:blipFill>
              <a:blip r:embed="rId3">
                <a:extLst>
                  <a:ext uri="{96DAC541-7B7A-43D3-8B79-37D633B846F1}">
                    <asvg:svgBlip xmlns:asvg="http://schemas.microsoft.com/office/drawing/2016/SVG/main" r:embed="rId4"/>
                  </a:ext>
                </a:extLst>
              </a:blip>
              <a:stretch>
                <a:fillRect l="-226465" t="0" r="-16765" b="0"/>
              </a:stretch>
            </a:blipFill>
          </p:spPr>
        </p:sp>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A9ABBB"/>
        </a:solidFill>
      </p:bgPr>
    </p:bg>
    <p:spTree>
      <p:nvGrpSpPr>
        <p:cNvPr id="1" name=""/>
        <p:cNvGrpSpPr/>
        <p:nvPr/>
      </p:nvGrpSpPr>
      <p:grpSpPr>
        <a:xfrm>
          <a:off x="0" y="0"/>
          <a:ext cx="0" cy="0"/>
          <a:chOff x="0" y="0"/>
          <a:chExt cx="0" cy="0"/>
        </a:xfrm>
      </p:grpSpPr>
      <p:sp>
        <p:nvSpPr>
          <p:cNvPr name="Freeform 2" id="2"/>
          <p:cNvSpPr/>
          <p:nvPr/>
        </p:nvSpPr>
        <p:spPr>
          <a:xfrm flipH="false" flipV="false" rot="0">
            <a:off x="11627167" y="1028700"/>
            <a:ext cx="5632132" cy="8229600"/>
          </a:xfrm>
          <a:custGeom>
            <a:avLst/>
            <a:gdLst/>
            <a:ahLst/>
            <a:cxnLst/>
            <a:rect r="r" b="b" t="t" l="l"/>
            <a:pathLst>
              <a:path h="8229600" w="5632132">
                <a:moveTo>
                  <a:pt x="0" y="0"/>
                </a:moveTo>
                <a:lnTo>
                  <a:pt x="5632133" y="0"/>
                </a:lnTo>
                <a:lnTo>
                  <a:pt x="5632133" y="8229600"/>
                </a:lnTo>
                <a:lnTo>
                  <a:pt x="0" y="8229600"/>
                </a:lnTo>
                <a:lnTo>
                  <a:pt x="0" y="0"/>
                </a:lnTo>
                <a:close/>
              </a:path>
            </a:pathLst>
          </a:custGeom>
          <a:blipFill>
            <a:blip r:embed="rId2"/>
            <a:stretch>
              <a:fillRect l="0" t="0" r="0" b="0"/>
            </a:stretch>
          </a:blipFill>
        </p:spPr>
      </p:sp>
      <p:sp>
        <p:nvSpPr>
          <p:cNvPr name="TextBox 3" id="3"/>
          <p:cNvSpPr txBox="true"/>
          <p:nvPr/>
        </p:nvSpPr>
        <p:spPr>
          <a:xfrm rot="0">
            <a:off x="2111283" y="933450"/>
            <a:ext cx="7510462" cy="887095"/>
          </a:xfrm>
          <a:prstGeom prst="rect">
            <a:avLst/>
          </a:prstGeom>
        </p:spPr>
        <p:txBody>
          <a:bodyPr anchor="t" rtlCol="false" tIns="0" lIns="0" bIns="0" rIns="0">
            <a:spAutoFit/>
          </a:bodyPr>
          <a:lstStyle/>
          <a:p>
            <a:pPr algn="ctr">
              <a:lnSpc>
                <a:spcPts val="7279"/>
              </a:lnSpc>
            </a:pPr>
            <a:r>
              <a:rPr lang="en-US" sz="5199" b="true">
                <a:solidFill>
                  <a:srgbClr val="000000"/>
                </a:solidFill>
                <a:latin typeface="Canva Sans Bold"/>
                <a:ea typeface="Canva Sans Bold"/>
                <a:cs typeface="Canva Sans Bold"/>
                <a:sym typeface="Canva Sans Bold"/>
              </a:rPr>
              <a:t>Auditory Warning Signs</a:t>
            </a:r>
          </a:p>
        </p:txBody>
      </p:sp>
      <p:sp>
        <p:nvSpPr>
          <p:cNvPr name="TextBox 4" id="4"/>
          <p:cNvSpPr txBox="true"/>
          <p:nvPr/>
        </p:nvSpPr>
        <p:spPr>
          <a:xfrm rot="0">
            <a:off x="1028700" y="2359290"/>
            <a:ext cx="9675628" cy="5981065"/>
          </a:xfrm>
          <a:prstGeom prst="rect">
            <a:avLst/>
          </a:prstGeom>
        </p:spPr>
        <p:txBody>
          <a:bodyPr anchor="t" rtlCol="false" tIns="0" lIns="0" bIns="0" rIns="0">
            <a:spAutoFit/>
          </a:bodyPr>
          <a:lstStyle/>
          <a:p>
            <a:pPr algn="l" marL="734059" indent="-367030" lvl="1">
              <a:lnSpc>
                <a:spcPts val="4759"/>
              </a:lnSpc>
              <a:buFont typeface="Arial"/>
              <a:buChar char="•"/>
            </a:pPr>
            <a:r>
              <a:rPr lang="en-US" sz="3399">
                <a:solidFill>
                  <a:srgbClr val="000000"/>
                </a:solidFill>
                <a:latin typeface="Canva Sans"/>
                <a:ea typeface="Canva Sans"/>
                <a:cs typeface="Canva Sans"/>
                <a:sym typeface="Canva Sans"/>
              </a:rPr>
              <a:t>Sizzling or crackling soun</a:t>
            </a:r>
            <a:r>
              <a:rPr lang="en-US" sz="3399">
                <a:solidFill>
                  <a:srgbClr val="000000"/>
                </a:solidFill>
                <a:latin typeface="Canva Sans"/>
                <a:ea typeface="Canva Sans"/>
                <a:cs typeface="Canva Sans"/>
                <a:sym typeface="Canva Sans"/>
              </a:rPr>
              <a:t>ds from outlets, switches, or electrical panels suggest arcing or sparking within the electrical system.</a:t>
            </a:r>
          </a:p>
          <a:p>
            <a:pPr algn="l" marL="734059" indent="-367030" lvl="1">
              <a:lnSpc>
                <a:spcPts val="4759"/>
              </a:lnSpc>
              <a:buFont typeface="Arial"/>
              <a:buChar char="•"/>
            </a:pPr>
            <a:r>
              <a:rPr lang="en-US" sz="3399">
                <a:solidFill>
                  <a:srgbClr val="000000"/>
                </a:solidFill>
                <a:latin typeface="Canva Sans"/>
                <a:ea typeface="Canva Sans"/>
                <a:cs typeface="Canva Sans"/>
                <a:sym typeface="Canva Sans"/>
              </a:rPr>
              <a:t>Buzzing sounds from electrical panels or outlets may indicate loose connections or overloaded circuits.</a:t>
            </a:r>
          </a:p>
          <a:p>
            <a:pPr algn="l" marL="734059" indent="-367030" lvl="1">
              <a:lnSpc>
                <a:spcPts val="4759"/>
              </a:lnSpc>
              <a:buFont typeface="Arial"/>
              <a:buChar char="•"/>
            </a:pPr>
            <a:r>
              <a:rPr lang="en-US" sz="3399">
                <a:solidFill>
                  <a:srgbClr val="000000"/>
                </a:solidFill>
                <a:latin typeface="Canva Sans"/>
                <a:ea typeface="Canva Sans"/>
                <a:cs typeface="Canva Sans"/>
                <a:sym typeface="Canva Sans"/>
              </a:rPr>
              <a:t>Unusual sounds from appliances during operation could signal internal electrical problems.</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202554"/>
        </a:solidFill>
      </p:bgPr>
    </p:bg>
    <p:spTree>
      <p:nvGrpSpPr>
        <p:cNvPr id="1" name=""/>
        <p:cNvGrpSpPr/>
        <p:nvPr/>
      </p:nvGrpSpPr>
      <p:grpSpPr>
        <a:xfrm>
          <a:off x="0" y="0"/>
          <a:ext cx="0" cy="0"/>
          <a:chOff x="0" y="0"/>
          <a:chExt cx="0" cy="0"/>
        </a:xfrm>
      </p:grpSpPr>
      <p:sp>
        <p:nvSpPr>
          <p:cNvPr name="Freeform 2" id="2"/>
          <p:cNvSpPr/>
          <p:nvPr/>
        </p:nvSpPr>
        <p:spPr>
          <a:xfrm flipH="false" flipV="false" rot="0">
            <a:off x="15159110" y="471192"/>
            <a:ext cx="2698706" cy="2698706"/>
          </a:xfrm>
          <a:custGeom>
            <a:avLst/>
            <a:gdLst/>
            <a:ahLst/>
            <a:cxnLst/>
            <a:rect r="r" b="b" t="t" l="l"/>
            <a:pathLst>
              <a:path h="2698706" w="2698706">
                <a:moveTo>
                  <a:pt x="0" y="0"/>
                </a:moveTo>
                <a:lnTo>
                  <a:pt x="2698706" y="0"/>
                </a:lnTo>
                <a:lnTo>
                  <a:pt x="2698706" y="2698706"/>
                </a:lnTo>
                <a:lnTo>
                  <a:pt x="0" y="2698706"/>
                </a:lnTo>
                <a:lnTo>
                  <a:pt x="0" y="0"/>
                </a:lnTo>
                <a:close/>
              </a:path>
            </a:pathLst>
          </a:custGeom>
          <a:blipFill>
            <a:blip r:embed="rId2"/>
            <a:stretch>
              <a:fillRect l="0" t="0" r="0" b="0"/>
            </a:stretch>
          </a:blipFill>
        </p:spPr>
      </p:sp>
      <p:sp>
        <p:nvSpPr>
          <p:cNvPr name="Freeform 3" id="3"/>
          <p:cNvSpPr/>
          <p:nvPr/>
        </p:nvSpPr>
        <p:spPr>
          <a:xfrm flipH="false" flipV="false" rot="0">
            <a:off x="9906461" y="3899491"/>
            <a:ext cx="6477949" cy="4850364"/>
          </a:xfrm>
          <a:custGeom>
            <a:avLst/>
            <a:gdLst/>
            <a:ahLst/>
            <a:cxnLst/>
            <a:rect r="r" b="b" t="t" l="l"/>
            <a:pathLst>
              <a:path h="4850364" w="6477949">
                <a:moveTo>
                  <a:pt x="0" y="0"/>
                </a:moveTo>
                <a:lnTo>
                  <a:pt x="6477949" y="0"/>
                </a:lnTo>
                <a:lnTo>
                  <a:pt x="6477949" y="4850364"/>
                </a:lnTo>
                <a:lnTo>
                  <a:pt x="0" y="4850364"/>
                </a:lnTo>
                <a:lnTo>
                  <a:pt x="0" y="0"/>
                </a:lnTo>
                <a:close/>
              </a:path>
            </a:pathLst>
          </a:custGeom>
          <a:blipFill>
            <a:blip r:embed="rId3"/>
            <a:stretch>
              <a:fillRect l="0" t="0" r="0" b="0"/>
            </a:stretch>
          </a:blipFill>
        </p:spPr>
      </p:sp>
      <p:sp>
        <p:nvSpPr>
          <p:cNvPr name="TextBox 4" id="4"/>
          <p:cNvSpPr txBox="true"/>
          <p:nvPr/>
        </p:nvSpPr>
        <p:spPr>
          <a:xfrm rot="0">
            <a:off x="1028700" y="933450"/>
            <a:ext cx="7734895" cy="887095"/>
          </a:xfrm>
          <a:prstGeom prst="rect">
            <a:avLst/>
          </a:prstGeom>
        </p:spPr>
        <p:txBody>
          <a:bodyPr anchor="t" rtlCol="false" tIns="0" lIns="0" bIns="0" rIns="0">
            <a:spAutoFit/>
          </a:bodyPr>
          <a:lstStyle/>
          <a:p>
            <a:pPr algn="ctr">
              <a:lnSpc>
                <a:spcPts val="7279"/>
              </a:lnSpc>
            </a:pPr>
            <a:r>
              <a:rPr lang="en-US" sz="5199" b="true">
                <a:solidFill>
                  <a:srgbClr val="FFFFFF"/>
                </a:solidFill>
                <a:latin typeface="Canva Sans Bold"/>
                <a:ea typeface="Canva Sans Bold"/>
                <a:cs typeface="Canva Sans Bold"/>
                <a:sym typeface="Canva Sans Bold"/>
              </a:rPr>
              <a:t>Olfactory Warning Signs</a:t>
            </a:r>
          </a:p>
        </p:txBody>
      </p:sp>
      <p:sp>
        <p:nvSpPr>
          <p:cNvPr name="TextBox 5" id="5"/>
          <p:cNvSpPr txBox="true"/>
          <p:nvPr/>
        </p:nvSpPr>
        <p:spPr>
          <a:xfrm rot="0">
            <a:off x="1028700" y="2255119"/>
            <a:ext cx="7734895" cy="7181215"/>
          </a:xfrm>
          <a:prstGeom prst="rect">
            <a:avLst/>
          </a:prstGeom>
        </p:spPr>
        <p:txBody>
          <a:bodyPr anchor="t" rtlCol="false" tIns="0" lIns="0" bIns="0" rIns="0">
            <a:spAutoFit/>
          </a:bodyPr>
          <a:lstStyle/>
          <a:p>
            <a:pPr algn="l" marL="734059" indent="-367030" lvl="1">
              <a:lnSpc>
                <a:spcPts val="4759"/>
              </a:lnSpc>
              <a:buFont typeface="Arial"/>
              <a:buChar char="•"/>
            </a:pPr>
            <a:r>
              <a:rPr lang="en-US" sz="3399">
                <a:solidFill>
                  <a:srgbClr val="FFFFFF"/>
                </a:solidFill>
                <a:latin typeface="Canva Sans"/>
                <a:ea typeface="Canva Sans"/>
                <a:cs typeface="Canva Sans"/>
                <a:sym typeface="Canva Sans"/>
              </a:rPr>
              <a:t>Burning smells, particularly those resembling burning plastic or rubber, often in</a:t>
            </a:r>
            <a:r>
              <a:rPr lang="en-US" sz="3399">
                <a:solidFill>
                  <a:srgbClr val="FFFFFF"/>
                </a:solidFill>
                <a:latin typeface="Canva Sans"/>
                <a:ea typeface="Canva Sans"/>
                <a:cs typeface="Canva Sans"/>
                <a:sym typeface="Canva Sans"/>
              </a:rPr>
              <a:t>dicate overheating electrical components. According to the NFPA, burning odors are among the most reliable early warning signs of electrical problems.</a:t>
            </a:r>
          </a:p>
          <a:p>
            <a:pPr algn="l" marL="734059" indent="-367030" lvl="1">
              <a:lnSpc>
                <a:spcPts val="4759"/>
              </a:lnSpc>
              <a:buFont typeface="Arial"/>
              <a:buChar char="•"/>
            </a:pPr>
            <a:r>
              <a:rPr lang="en-US" sz="3399">
                <a:solidFill>
                  <a:srgbClr val="FFFFFF"/>
                </a:solidFill>
                <a:latin typeface="Canva Sans"/>
                <a:ea typeface="Canva Sans"/>
                <a:cs typeface="Canva Sans"/>
                <a:sym typeface="Canva Sans"/>
              </a:rPr>
              <a:t>Ozone smells or sharp, acrid odors may indicate electrical arcing or corona discharge.</a:t>
            </a:r>
          </a:p>
          <a:p>
            <a:pPr algn="just">
              <a:lnSpc>
                <a:spcPts val="4759"/>
              </a:lnSpc>
            </a:pP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E87822"/>
        </a:solidFill>
      </p:bgPr>
    </p:bg>
    <p:spTree>
      <p:nvGrpSpPr>
        <p:cNvPr id="1" name=""/>
        <p:cNvGrpSpPr/>
        <p:nvPr/>
      </p:nvGrpSpPr>
      <p:grpSpPr>
        <a:xfrm>
          <a:off x="0" y="0"/>
          <a:ext cx="0" cy="0"/>
          <a:chOff x="0" y="0"/>
          <a:chExt cx="0" cy="0"/>
        </a:xfrm>
      </p:grpSpPr>
      <p:sp>
        <p:nvSpPr>
          <p:cNvPr name="Freeform 2" id="2"/>
          <p:cNvSpPr/>
          <p:nvPr/>
        </p:nvSpPr>
        <p:spPr>
          <a:xfrm flipH="false" flipV="false" rot="0">
            <a:off x="15543390" y="-687210"/>
            <a:ext cx="3431819" cy="3431819"/>
          </a:xfrm>
          <a:custGeom>
            <a:avLst/>
            <a:gdLst/>
            <a:ahLst/>
            <a:cxnLst/>
            <a:rect r="r" b="b" t="t" l="l"/>
            <a:pathLst>
              <a:path h="3431819" w="3431819">
                <a:moveTo>
                  <a:pt x="0" y="0"/>
                </a:moveTo>
                <a:lnTo>
                  <a:pt x="3431820" y="0"/>
                </a:lnTo>
                <a:lnTo>
                  <a:pt x="3431820" y="3431820"/>
                </a:lnTo>
                <a:lnTo>
                  <a:pt x="0" y="3431820"/>
                </a:lnTo>
                <a:lnTo>
                  <a:pt x="0" y="0"/>
                </a:lnTo>
                <a:close/>
              </a:path>
            </a:pathLst>
          </a:custGeom>
          <a:blipFill>
            <a:blip r:embed="rId2"/>
            <a:stretch>
              <a:fillRect l="0" t="0" r="0" b="0"/>
            </a:stretch>
          </a:blipFill>
        </p:spPr>
      </p:sp>
      <p:sp>
        <p:nvSpPr>
          <p:cNvPr name="Freeform 3" id="3"/>
          <p:cNvSpPr/>
          <p:nvPr/>
        </p:nvSpPr>
        <p:spPr>
          <a:xfrm flipH="false" flipV="false" rot="0">
            <a:off x="8421400" y="2690601"/>
            <a:ext cx="9028467" cy="6020859"/>
          </a:xfrm>
          <a:custGeom>
            <a:avLst/>
            <a:gdLst/>
            <a:ahLst/>
            <a:cxnLst/>
            <a:rect r="r" b="b" t="t" l="l"/>
            <a:pathLst>
              <a:path h="6020859" w="9028467">
                <a:moveTo>
                  <a:pt x="0" y="0"/>
                </a:moveTo>
                <a:lnTo>
                  <a:pt x="9028467" y="0"/>
                </a:lnTo>
                <a:lnTo>
                  <a:pt x="9028467" y="6020858"/>
                </a:lnTo>
                <a:lnTo>
                  <a:pt x="0" y="6020858"/>
                </a:lnTo>
                <a:lnTo>
                  <a:pt x="0" y="0"/>
                </a:lnTo>
                <a:close/>
              </a:path>
            </a:pathLst>
          </a:custGeom>
          <a:blipFill>
            <a:blip r:embed="rId3"/>
            <a:stretch>
              <a:fillRect l="0" t="0" r="0" b="0"/>
            </a:stretch>
          </a:blipFill>
        </p:spPr>
      </p:sp>
      <p:sp>
        <p:nvSpPr>
          <p:cNvPr name="TextBox 4" id="4"/>
          <p:cNvSpPr txBox="true"/>
          <p:nvPr/>
        </p:nvSpPr>
        <p:spPr>
          <a:xfrm rot="0">
            <a:off x="4437608" y="933450"/>
            <a:ext cx="6817816" cy="887095"/>
          </a:xfrm>
          <a:prstGeom prst="rect">
            <a:avLst/>
          </a:prstGeom>
        </p:spPr>
        <p:txBody>
          <a:bodyPr anchor="t" rtlCol="false" tIns="0" lIns="0" bIns="0" rIns="0">
            <a:spAutoFit/>
          </a:bodyPr>
          <a:lstStyle/>
          <a:p>
            <a:pPr algn="ctr">
              <a:lnSpc>
                <a:spcPts val="7279"/>
              </a:lnSpc>
            </a:pPr>
            <a:r>
              <a:rPr lang="en-US" sz="5199" b="true">
                <a:solidFill>
                  <a:srgbClr val="000000"/>
                </a:solidFill>
                <a:latin typeface="Canva Sans Bold"/>
                <a:ea typeface="Canva Sans Bold"/>
                <a:cs typeface="Canva Sans Bold"/>
                <a:sym typeface="Canva Sans Bold"/>
              </a:rPr>
              <a:t>Tactile Warning Signs</a:t>
            </a:r>
          </a:p>
        </p:txBody>
      </p:sp>
      <p:sp>
        <p:nvSpPr>
          <p:cNvPr name="TextBox 5" id="5"/>
          <p:cNvSpPr txBox="true"/>
          <p:nvPr/>
        </p:nvSpPr>
        <p:spPr>
          <a:xfrm rot="0">
            <a:off x="1028700" y="2077085"/>
            <a:ext cx="6817816" cy="7181215"/>
          </a:xfrm>
          <a:prstGeom prst="rect">
            <a:avLst/>
          </a:prstGeom>
        </p:spPr>
        <p:txBody>
          <a:bodyPr anchor="t" rtlCol="false" tIns="0" lIns="0" bIns="0" rIns="0">
            <a:spAutoFit/>
          </a:bodyPr>
          <a:lstStyle/>
          <a:p>
            <a:pPr algn="l" marL="734059" indent="-367030" lvl="1">
              <a:lnSpc>
                <a:spcPts val="4759"/>
              </a:lnSpc>
              <a:buFont typeface="Arial"/>
              <a:buChar char="•"/>
            </a:pPr>
            <a:r>
              <a:rPr lang="en-US" sz="3399">
                <a:solidFill>
                  <a:srgbClr val="000000"/>
                </a:solidFill>
                <a:latin typeface="Canva Sans"/>
                <a:ea typeface="Canva Sans"/>
                <a:cs typeface="Canva Sans"/>
                <a:sym typeface="Canva Sans"/>
              </a:rPr>
              <a:t>Warm or hot outlets, switch plates, or plugs in</a:t>
            </a:r>
            <a:r>
              <a:rPr lang="en-US" sz="3399">
                <a:solidFill>
                  <a:srgbClr val="000000"/>
                </a:solidFill>
                <a:latin typeface="Canva Sans"/>
                <a:ea typeface="Canva Sans"/>
                <a:cs typeface="Canva Sans"/>
                <a:sym typeface="Canva Sans"/>
              </a:rPr>
              <a:t>dicate excessive heat generation and potential fire hazards. Electrical components should remain cool during normal operation.</a:t>
            </a:r>
          </a:p>
          <a:p>
            <a:pPr algn="l" marL="734059" indent="-367030" lvl="1">
              <a:lnSpc>
                <a:spcPts val="4759"/>
              </a:lnSpc>
              <a:buFont typeface="Arial"/>
              <a:buChar char="•"/>
            </a:pPr>
            <a:r>
              <a:rPr lang="en-US" sz="3399">
                <a:solidFill>
                  <a:srgbClr val="000000"/>
                </a:solidFill>
                <a:latin typeface="Canva Sans"/>
                <a:ea typeface="Canva Sans"/>
                <a:cs typeface="Canva Sans"/>
                <a:sym typeface="Canva Sans"/>
              </a:rPr>
              <a:t>Mild electrical shocks from appliances or switches suggest grounding problems that could escalate to more serious issues.</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FEFEFE"/>
        </a:solidFill>
      </p:bgPr>
    </p:bg>
    <p:spTree>
      <p:nvGrpSpPr>
        <p:cNvPr id="1" name=""/>
        <p:cNvGrpSpPr/>
        <p:nvPr/>
      </p:nvGrpSpPr>
      <p:grpSpPr>
        <a:xfrm>
          <a:off x="0" y="0"/>
          <a:ext cx="0" cy="0"/>
          <a:chOff x="0" y="0"/>
          <a:chExt cx="0" cy="0"/>
        </a:xfrm>
      </p:grpSpPr>
      <p:sp>
        <p:nvSpPr>
          <p:cNvPr name="Freeform 2" id="2"/>
          <p:cNvSpPr/>
          <p:nvPr/>
        </p:nvSpPr>
        <p:spPr>
          <a:xfrm flipH="false" flipV="false" rot="0">
            <a:off x="15589294" y="0"/>
            <a:ext cx="2698706" cy="2698706"/>
          </a:xfrm>
          <a:custGeom>
            <a:avLst/>
            <a:gdLst/>
            <a:ahLst/>
            <a:cxnLst/>
            <a:rect r="r" b="b" t="t" l="l"/>
            <a:pathLst>
              <a:path h="2698706" w="2698706">
                <a:moveTo>
                  <a:pt x="0" y="0"/>
                </a:moveTo>
                <a:lnTo>
                  <a:pt x="2698706" y="0"/>
                </a:lnTo>
                <a:lnTo>
                  <a:pt x="2698706" y="2698706"/>
                </a:lnTo>
                <a:lnTo>
                  <a:pt x="0" y="2698706"/>
                </a:lnTo>
                <a:lnTo>
                  <a:pt x="0" y="0"/>
                </a:lnTo>
                <a:close/>
              </a:path>
            </a:pathLst>
          </a:custGeom>
          <a:blipFill>
            <a:blip r:embed="rId2"/>
            <a:stretch>
              <a:fillRect l="0" t="0" r="0" b="0"/>
            </a:stretch>
          </a:blipFill>
        </p:spPr>
      </p:sp>
      <p:sp>
        <p:nvSpPr>
          <p:cNvPr name="Freeform 3" id="3"/>
          <p:cNvSpPr/>
          <p:nvPr/>
        </p:nvSpPr>
        <p:spPr>
          <a:xfrm flipH="false" flipV="false" rot="0">
            <a:off x="12382191" y="2985706"/>
            <a:ext cx="4405337" cy="6630799"/>
          </a:xfrm>
          <a:custGeom>
            <a:avLst/>
            <a:gdLst/>
            <a:ahLst/>
            <a:cxnLst/>
            <a:rect r="r" b="b" t="t" l="l"/>
            <a:pathLst>
              <a:path h="6630799" w="4405337">
                <a:moveTo>
                  <a:pt x="0" y="0"/>
                </a:moveTo>
                <a:lnTo>
                  <a:pt x="4405337" y="0"/>
                </a:lnTo>
                <a:lnTo>
                  <a:pt x="4405337" y="6630798"/>
                </a:lnTo>
                <a:lnTo>
                  <a:pt x="0" y="6630798"/>
                </a:lnTo>
                <a:lnTo>
                  <a:pt x="0" y="0"/>
                </a:lnTo>
                <a:close/>
              </a:path>
            </a:pathLst>
          </a:custGeom>
          <a:blipFill>
            <a:blip r:embed="rId3"/>
            <a:stretch>
              <a:fillRect l="0" t="0" r="0" b="0"/>
            </a:stretch>
          </a:blipFill>
        </p:spPr>
      </p:sp>
      <p:sp>
        <p:nvSpPr>
          <p:cNvPr name="TextBox 4" id="4"/>
          <p:cNvSpPr txBox="true"/>
          <p:nvPr/>
        </p:nvSpPr>
        <p:spPr>
          <a:xfrm rot="0">
            <a:off x="3494337" y="537527"/>
            <a:ext cx="11090523" cy="887095"/>
          </a:xfrm>
          <a:prstGeom prst="rect">
            <a:avLst/>
          </a:prstGeom>
        </p:spPr>
        <p:txBody>
          <a:bodyPr anchor="t" rtlCol="false" tIns="0" lIns="0" bIns="0" rIns="0">
            <a:spAutoFit/>
          </a:bodyPr>
          <a:lstStyle/>
          <a:p>
            <a:pPr algn="ctr">
              <a:lnSpc>
                <a:spcPts val="7279"/>
              </a:lnSpc>
            </a:pPr>
            <a:r>
              <a:rPr lang="en-US" sz="5199" b="true">
                <a:solidFill>
                  <a:srgbClr val="000000"/>
                </a:solidFill>
                <a:latin typeface="Canva Sans Bold"/>
                <a:ea typeface="Canva Sans Bold"/>
                <a:cs typeface="Canva Sans Bold"/>
                <a:sym typeface="Canva Sans Bold"/>
              </a:rPr>
              <a:t>Performance-Based Warning Signs</a:t>
            </a:r>
          </a:p>
        </p:txBody>
      </p:sp>
      <p:sp>
        <p:nvSpPr>
          <p:cNvPr name="TextBox 5" id="5"/>
          <p:cNvSpPr txBox="true"/>
          <p:nvPr/>
        </p:nvSpPr>
        <p:spPr>
          <a:xfrm rot="0">
            <a:off x="744279" y="2919031"/>
            <a:ext cx="9888279" cy="5981065"/>
          </a:xfrm>
          <a:prstGeom prst="rect">
            <a:avLst/>
          </a:prstGeom>
        </p:spPr>
        <p:txBody>
          <a:bodyPr anchor="t" rtlCol="false" tIns="0" lIns="0" bIns="0" rIns="0">
            <a:spAutoFit/>
          </a:bodyPr>
          <a:lstStyle/>
          <a:p>
            <a:pPr algn="l" marL="734059" indent="-367030" lvl="1">
              <a:lnSpc>
                <a:spcPts val="4759"/>
              </a:lnSpc>
              <a:buFont typeface="Arial"/>
              <a:buChar char="•"/>
            </a:pPr>
            <a:r>
              <a:rPr lang="en-US" sz="3399">
                <a:solidFill>
                  <a:srgbClr val="000000"/>
                </a:solidFill>
                <a:latin typeface="Canva Sans"/>
                <a:ea typeface="Canva Sans"/>
                <a:cs typeface="Canva Sans"/>
                <a:sym typeface="Canva Sans"/>
              </a:rPr>
              <a:t>Frequently tripping circuit breakers or blown fuses in</a:t>
            </a:r>
            <a:r>
              <a:rPr lang="en-US" sz="3399">
                <a:solidFill>
                  <a:srgbClr val="000000"/>
                </a:solidFill>
                <a:latin typeface="Canva Sans"/>
                <a:ea typeface="Canva Sans"/>
                <a:cs typeface="Canva Sans"/>
                <a:sym typeface="Canva Sans"/>
              </a:rPr>
              <a:t>dicate system overloads or short circuits that require immediate attention.</a:t>
            </a:r>
          </a:p>
          <a:p>
            <a:pPr algn="l" marL="734059" indent="-367030" lvl="1">
              <a:lnSpc>
                <a:spcPts val="4759"/>
              </a:lnSpc>
              <a:buFont typeface="Arial"/>
              <a:buChar char="•"/>
            </a:pPr>
            <a:r>
              <a:rPr lang="en-US" sz="3399">
                <a:solidFill>
                  <a:srgbClr val="000000"/>
                </a:solidFill>
                <a:latin typeface="Canva Sans"/>
                <a:ea typeface="Canva Sans"/>
                <a:cs typeface="Canva Sans"/>
                <a:sym typeface="Canva Sans"/>
              </a:rPr>
              <a:t>Intermittent power loss or unexplained electrical outages may signal serious wiring problems.</a:t>
            </a:r>
          </a:p>
          <a:p>
            <a:pPr algn="l" marL="734059" indent="-367030" lvl="1">
              <a:lnSpc>
                <a:spcPts val="4759"/>
              </a:lnSpc>
              <a:buFont typeface="Arial"/>
              <a:buChar char="•"/>
            </a:pPr>
            <a:r>
              <a:rPr lang="en-US" sz="3399">
                <a:solidFill>
                  <a:srgbClr val="000000"/>
                </a:solidFill>
                <a:latin typeface="Canva Sans"/>
                <a:ea typeface="Canva Sans"/>
                <a:cs typeface="Canva Sans"/>
                <a:sym typeface="Canva Sans"/>
              </a:rPr>
              <a:t>Appliances running at reduced efficiency might indicate voltage problems that could lead to overheating.</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A9ABBB"/>
        </a:solidFill>
      </p:bgPr>
    </p:bg>
    <p:spTree>
      <p:nvGrpSpPr>
        <p:cNvPr id="1" name=""/>
        <p:cNvGrpSpPr/>
        <p:nvPr/>
      </p:nvGrpSpPr>
      <p:grpSpPr>
        <a:xfrm>
          <a:off x="0" y="0"/>
          <a:ext cx="0" cy="0"/>
          <a:chOff x="0" y="0"/>
          <a:chExt cx="0" cy="0"/>
        </a:xfrm>
      </p:grpSpPr>
      <p:sp>
        <p:nvSpPr>
          <p:cNvPr name="Freeform 2" id="2"/>
          <p:cNvSpPr/>
          <p:nvPr/>
        </p:nvSpPr>
        <p:spPr>
          <a:xfrm flipH="false" flipV="false" rot="0">
            <a:off x="4789103" y="4036195"/>
            <a:ext cx="8709794" cy="5813787"/>
          </a:xfrm>
          <a:custGeom>
            <a:avLst/>
            <a:gdLst/>
            <a:ahLst/>
            <a:cxnLst/>
            <a:rect r="r" b="b" t="t" l="l"/>
            <a:pathLst>
              <a:path h="5813787" w="8709794">
                <a:moveTo>
                  <a:pt x="0" y="0"/>
                </a:moveTo>
                <a:lnTo>
                  <a:pt x="8709794" y="0"/>
                </a:lnTo>
                <a:lnTo>
                  <a:pt x="8709794" y="5813787"/>
                </a:lnTo>
                <a:lnTo>
                  <a:pt x="0" y="5813787"/>
                </a:lnTo>
                <a:lnTo>
                  <a:pt x="0" y="0"/>
                </a:lnTo>
                <a:close/>
              </a:path>
            </a:pathLst>
          </a:custGeom>
          <a:blipFill>
            <a:blip r:embed="rId2"/>
            <a:stretch>
              <a:fillRect l="0" t="0" r="0" b="0"/>
            </a:stretch>
          </a:blipFill>
        </p:spPr>
      </p:sp>
      <p:sp>
        <p:nvSpPr>
          <p:cNvPr name="TextBox 3" id="3"/>
          <p:cNvSpPr txBox="true"/>
          <p:nvPr/>
        </p:nvSpPr>
        <p:spPr>
          <a:xfrm rot="0">
            <a:off x="2925663" y="537527"/>
            <a:ext cx="12436673" cy="887095"/>
          </a:xfrm>
          <a:prstGeom prst="rect">
            <a:avLst/>
          </a:prstGeom>
        </p:spPr>
        <p:txBody>
          <a:bodyPr anchor="t" rtlCol="false" tIns="0" lIns="0" bIns="0" rIns="0">
            <a:spAutoFit/>
          </a:bodyPr>
          <a:lstStyle/>
          <a:p>
            <a:pPr algn="ctr">
              <a:lnSpc>
                <a:spcPts val="7279"/>
              </a:lnSpc>
            </a:pPr>
            <a:r>
              <a:rPr lang="en-US" sz="5199" b="true">
                <a:solidFill>
                  <a:srgbClr val="000000"/>
                </a:solidFill>
                <a:latin typeface="Canva Sans Bold"/>
                <a:ea typeface="Canva Sans Bold"/>
                <a:cs typeface="Canva Sans Bold"/>
                <a:sym typeface="Canva Sans Bold"/>
              </a:rPr>
              <a:t>What to Do in Case of an Electrical Fire</a:t>
            </a:r>
          </a:p>
        </p:txBody>
      </p:sp>
      <p:sp>
        <p:nvSpPr>
          <p:cNvPr name="TextBox 4" id="4"/>
          <p:cNvSpPr txBox="true"/>
          <p:nvPr/>
        </p:nvSpPr>
        <p:spPr>
          <a:xfrm rot="0">
            <a:off x="463276" y="1655580"/>
            <a:ext cx="17361449" cy="2380615"/>
          </a:xfrm>
          <a:prstGeom prst="rect">
            <a:avLst/>
          </a:prstGeom>
        </p:spPr>
        <p:txBody>
          <a:bodyPr anchor="t" rtlCol="false" tIns="0" lIns="0" bIns="0" rIns="0">
            <a:spAutoFit/>
          </a:bodyPr>
          <a:lstStyle/>
          <a:p>
            <a:pPr algn="l">
              <a:lnSpc>
                <a:spcPts val="4759"/>
              </a:lnSpc>
            </a:pPr>
            <a:r>
              <a:rPr lang="en-US" sz="3399">
                <a:solidFill>
                  <a:srgbClr val="000000"/>
                </a:solidFill>
                <a:latin typeface="Canva Sans"/>
                <a:ea typeface="Canva Sans"/>
                <a:cs typeface="Canva Sans"/>
                <a:sym typeface="Canva Sans"/>
              </a:rPr>
              <a:t>When face</a:t>
            </a:r>
            <a:r>
              <a:rPr lang="en-US" sz="3399">
                <a:solidFill>
                  <a:srgbClr val="000000"/>
                </a:solidFill>
                <a:latin typeface="Canva Sans"/>
                <a:ea typeface="Canva Sans"/>
                <a:cs typeface="Canva Sans"/>
                <a:sym typeface="Canva Sans"/>
              </a:rPr>
              <a:t>d with an electrical fire, quick and appropriate action can mean the difference between a minor incident and a catastrophe. OSHA training materials emphasize that electrical fires require specific response protocols that differ from other fire types.</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202554"/>
        </a:solidFill>
      </p:bgPr>
    </p:bg>
    <p:spTree>
      <p:nvGrpSpPr>
        <p:cNvPr id="1" name=""/>
        <p:cNvGrpSpPr/>
        <p:nvPr/>
      </p:nvGrpSpPr>
      <p:grpSpPr>
        <a:xfrm>
          <a:off x="0" y="0"/>
          <a:ext cx="0" cy="0"/>
          <a:chOff x="0" y="0"/>
          <a:chExt cx="0" cy="0"/>
        </a:xfrm>
      </p:grpSpPr>
      <p:sp>
        <p:nvSpPr>
          <p:cNvPr name="Freeform 2" id="2"/>
          <p:cNvSpPr/>
          <p:nvPr/>
        </p:nvSpPr>
        <p:spPr>
          <a:xfrm flipH="false" flipV="false" rot="0">
            <a:off x="15159110" y="471192"/>
            <a:ext cx="2698706" cy="2698706"/>
          </a:xfrm>
          <a:custGeom>
            <a:avLst/>
            <a:gdLst/>
            <a:ahLst/>
            <a:cxnLst/>
            <a:rect r="r" b="b" t="t" l="l"/>
            <a:pathLst>
              <a:path h="2698706" w="2698706">
                <a:moveTo>
                  <a:pt x="0" y="0"/>
                </a:moveTo>
                <a:lnTo>
                  <a:pt x="2698706" y="0"/>
                </a:lnTo>
                <a:lnTo>
                  <a:pt x="2698706" y="2698706"/>
                </a:lnTo>
                <a:lnTo>
                  <a:pt x="0" y="2698706"/>
                </a:lnTo>
                <a:lnTo>
                  <a:pt x="0" y="0"/>
                </a:lnTo>
                <a:close/>
              </a:path>
            </a:pathLst>
          </a:custGeom>
          <a:blipFill>
            <a:blip r:embed="rId2"/>
            <a:stretch>
              <a:fillRect l="0" t="0" r="0" b="0"/>
            </a:stretch>
          </a:blipFill>
        </p:spPr>
      </p:sp>
      <p:sp>
        <p:nvSpPr>
          <p:cNvPr name="Freeform 3" id="3"/>
          <p:cNvSpPr/>
          <p:nvPr/>
        </p:nvSpPr>
        <p:spPr>
          <a:xfrm flipH="false" flipV="false" rot="0">
            <a:off x="10261915" y="3474188"/>
            <a:ext cx="5784112" cy="5784112"/>
          </a:xfrm>
          <a:custGeom>
            <a:avLst/>
            <a:gdLst/>
            <a:ahLst/>
            <a:cxnLst/>
            <a:rect r="r" b="b" t="t" l="l"/>
            <a:pathLst>
              <a:path h="5784112" w="5784112">
                <a:moveTo>
                  <a:pt x="0" y="0"/>
                </a:moveTo>
                <a:lnTo>
                  <a:pt x="5784111" y="0"/>
                </a:lnTo>
                <a:lnTo>
                  <a:pt x="5784111" y="5784112"/>
                </a:lnTo>
                <a:lnTo>
                  <a:pt x="0" y="5784112"/>
                </a:lnTo>
                <a:lnTo>
                  <a:pt x="0" y="0"/>
                </a:lnTo>
                <a:close/>
              </a:path>
            </a:pathLst>
          </a:custGeom>
          <a:blipFill>
            <a:blip r:embed="rId3"/>
            <a:stretch>
              <a:fillRect l="0" t="0" r="0" b="0"/>
            </a:stretch>
          </a:blipFill>
        </p:spPr>
      </p:sp>
      <p:sp>
        <p:nvSpPr>
          <p:cNvPr name="TextBox 4" id="4"/>
          <p:cNvSpPr txBox="true"/>
          <p:nvPr/>
        </p:nvSpPr>
        <p:spPr>
          <a:xfrm rot="0">
            <a:off x="4427433" y="933450"/>
            <a:ext cx="8726537" cy="887095"/>
          </a:xfrm>
          <a:prstGeom prst="rect">
            <a:avLst/>
          </a:prstGeom>
        </p:spPr>
        <p:txBody>
          <a:bodyPr anchor="t" rtlCol="false" tIns="0" lIns="0" bIns="0" rIns="0">
            <a:spAutoFit/>
          </a:bodyPr>
          <a:lstStyle/>
          <a:p>
            <a:pPr algn="ctr">
              <a:lnSpc>
                <a:spcPts val="7279"/>
              </a:lnSpc>
            </a:pPr>
            <a:r>
              <a:rPr lang="en-US" sz="5199" b="true">
                <a:solidFill>
                  <a:srgbClr val="FFFFFF"/>
                </a:solidFill>
                <a:latin typeface="Canva Sans Bold"/>
                <a:ea typeface="Canva Sans Bold"/>
                <a:cs typeface="Canva Sans Bold"/>
                <a:sym typeface="Canva Sans Bold"/>
              </a:rPr>
              <a:t>Immediate Response Steps</a:t>
            </a:r>
          </a:p>
        </p:txBody>
      </p:sp>
      <p:sp>
        <p:nvSpPr>
          <p:cNvPr name="TextBox 5" id="5"/>
          <p:cNvSpPr txBox="true"/>
          <p:nvPr/>
        </p:nvSpPr>
        <p:spPr>
          <a:xfrm rot="0">
            <a:off x="1028700" y="3407513"/>
            <a:ext cx="8115300" cy="5386070"/>
          </a:xfrm>
          <a:prstGeom prst="rect">
            <a:avLst/>
          </a:prstGeom>
        </p:spPr>
        <p:txBody>
          <a:bodyPr anchor="t" rtlCol="false" tIns="0" lIns="0" bIns="0" rIns="0">
            <a:spAutoFit/>
          </a:bodyPr>
          <a:lstStyle/>
          <a:p>
            <a:pPr algn="l">
              <a:lnSpc>
                <a:spcPts val="4759"/>
              </a:lnSpc>
            </a:pPr>
            <a:r>
              <a:rPr lang="en-US" sz="3399" b="true">
                <a:solidFill>
                  <a:srgbClr val="FFFFFF"/>
                </a:solidFill>
                <a:latin typeface="Canva Sans Bold"/>
                <a:ea typeface="Canva Sans Bold"/>
                <a:cs typeface="Canva Sans Bold"/>
                <a:sym typeface="Canva Sans Bold"/>
              </a:rPr>
              <a:t>Disconnect the Power Source</a:t>
            </a:r>
          </a:p>
          <a:p>
            <a:pPr algn="l">
              <a:lnSpc>
                <a:spcPts val="4200"/>
              </a:lnSpc>
            </a:pPr>
            <a:r>
              <a:rPr lang="en-US" sz="3000">
                <a:solidFill>
                  <a:srgbClr val="FFFFFF"/>
                </a:solidFill>
                <a:latin typeface="Canva Sans"/>
                <a:ea typeface="Canva Sans"/>
                <a:cs typeface="Canva Sans"/>
                <a:sym typeface="Canva Sans"/>
              </a:rPr>
              <a:t>If safely possible, imme</a:t>
            </a:r>
            <a:r>
              <a:rPr lang="en-US" sz="3000">
                <a:solidFill>
                  <a:srgbClr val="FFFFFF"/>
                </a:solidFill>
                <a:latin typeface="Canva Sans"/>
                <a:ea typeface="Canva Sans"/>
                <a:cs typeface="Canva Sans"/>
                <a:sym typeface="Canva Sans"/>
              </a:rPr>
              <a:t>diately shut off power to the affected area at the circuit breaker or fuse box. However, never attempt to disconnect power if:</a:t>
            </a:r>
          </a:p>
          <a:p>
            <a:pPr algn="l" marL="647702" indent="-323851" lvl="1">
              <a:lnSpc>
                <a:spcPts val="4200"/>
              </a:lnSpc>
              <a:buFont typeface="Arial"/>
              <a:buChar char="•"/>
            </a:pPr>
            <a:r>
              <a:rPr lang="en-US" sz="3000">
                <a:solidFill>
                  <a:srgbClr val="FFFFFF"/>
                </a:solidFill>
                <a:latin typeface="Canva Sans"/>
                <a:ea typeface="Canva Sans"/>
                <a:cs typeface="Canva Sans"/>
                <a:sym typeface="Canva Sans"/>
              </a:rPr>
              <a:t>You must pass through flames or heavy smoke</a:t>
            </a:r>
          </a:p>
          <a:p>
            <a:pPr algn="l" marL="647702" indent="-323851" lvl="1">
              <a:lnSpc>
                <a:spcPts val="4200"/>
              </a:lnSpc>
              <a:buFont typeface="Arial"/>
              <a:buChar char="•"/>
            </a:pPr>
            <a:r>
              <a:rPr lang="en-US" sz="3000">
                <a:solidFill>
                  <a:srgbClr val="FFFFFF"/>
                </a:solidFill>
                <a:latin typeface="Canva Sans"/>
                <a:ea typeface="Canva Sans"/>
                <a:cs typeface="Canva Sans"/>
                <a:sym typeface="Canva Sans"/>
              </a:rPr>
              <a:t>Water is present near electrical equipment</a:t>
            </a:r>
          </a:p>
          <a:p>
            <a:pPr algn="l" marL="647702" indent="-323851" lvl="1">
              <a:lnSpc>
                <a:spcPts val="4200"/>
              </a:lnSpc>
              <a:buFont typeface="Arial"/>
              <a:buChar char="•"/>
            </a:pPr>
            <a:r>
              <a:rPr lang="en-US" sz="3000">
                <a:solidFill>
                  <a:srgbClr val="FFFFFF"/>
                </a:solidFill>
                <a:latin typeface="Canva Sans"/>
                <a:ea typeface="Canva Sans"/>
                <a:cs typeface="Canva Sans"/>
                <a:sym typeface="Canva Sans"/>
              </a:rPr>
              <a:t>You're unsure of your safety</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E87822"/>
        </a:solidFill>
      </p:bgPr>
    </p:bg>
    <p:spTree>
      <p:nvGrpSpPr>
        <p:cNvPr id="1" name=""/>
        <p:cNvGrpSpPr/>
        <p:nvPr/>
      </p:nvGrpSpPr>
      <p:grpSpPr>
        <a:xfrm>
          <a:off x="0" y="0"/>
          <a:ext cx="0" cy="0"/>
          <a:chOff x="0" y="0"/>
          <a:chExt cx="0" cy="0"/>
        </a:xfrm>
      </p:grpSpPr>
      <p:sp>
        <p:nvSpPr>
          <p:cNvPr name="Freeform 2" id="2"/>
          <p:cNvSpPr/>
          <p:nvPr/>
        </p:nvSpPr>
        <p:spPr>
          <a:xfrm flipH="false" flipV="false" rot="0">
            <a:off x="15543390" y="-687210"/>
            <a:ext cx="3431819" cy="3431819"/>
          </a:xfrm>
          <a:custGeom>
            <a:avLst/>
            <a:gdLst/>
            <a:ahLst/>
            <a:cxnLst/>
            <a:rect r="r" b="b" t="t" l="l"/>
            <a:pathLst>
              <a:path h="3431819" w="3431819">
                <a:moveTo>
                  <a:pt x="0" y="0"/>
                </a:moveTo>
                <a:lnTo>
                  <a:pt x="3431820" y="0"/>
                </a:lnTo>
                <a:lnTo>
                  <a:pt x="3431820" y="3431820"/>
                </a:lnTo>
                <a:lnTo>
                  <a:pt x="0" y="3431820"/>
                </a:lnTo>
                <a:lnTo>
                  <a:pt x="0" y="0"/>
                </a:lnTo>
                <a:close/>
              </a:path>
            </a:pathLst>
          </a:custGeom>
          <a:blipFill>
            <a:blip r:embed="rId2"/>
            <a:stretch>
              <a:fillRect l="0" t="0" r="0" b="0"/>
            </a:stretch>
          </a:blipFill>
        </p:spPr>
      </p:sp>
      <p:sp>
        <p:nvSpPr>
          <p:cNvPr name="Freeform 3" id="3"/>
          <p:cNvSpPr/>
          <p:nvPr/>
        </p:nvSpPr>
        <p:spPr>
          <a:xfrm flipH="false" flipV="false" rot="0">
            <a:off x="8317387" y="3550603"/>
            <a:ext cx="9412784" cy="5294691"/>
          </a:xfrm>
          <a:custGeom>
            <a:avLst/>
            <a:gdLst/>
            <a:ahLst/>
            <a:cxnLst/>
            <a:rect r="r" b="b" t="t" l="l"/>
            <a:pathLst>
              <a:path h="5294691" w="9412784">
                <a:moveTo>
                  <a:pt x="0" y="0"/>
                </a:moveTo>
                <a:lnTo>
                  <a:pt x="9412783" y="0"/>
                </a:lnTo>
                <a:lnTo>
                  <a:pt x="9412783" y="5294690"/>
                </a:lnTo>
                <a:lnTo>
                  <a:pt x="0" y="5294690"/>
                </a:lnTo>
                <a:lnTo>
                  <a:pt x="0" y="0"/>
                </a:lnTo>
                <a:close/>
              </a:path>
            </a:pathLst>
          </a:custGeom>
          <a:blipFill>
            <a:blip r:embed="rId3"/>
            <a:stretch>
              <a:fillRect l="0" t="0" r="0" b="0"/>
            </a:stretch>
          </a:blipFill>
        </p:spPr>
      </p:sp>
      <p:sp>
        <p:nvSpPr>
          <p:cNvPr name="TextBox 4" id="4"/>
          <p:cNvSpPr txBox="true"/>
          <p:nvPr/>
        </p:nvSpPr>
        <p:spPr>
          <a:xfrm rot="0">
            <a:off x="3954118" y="933450"/>
            <a:ext cx="8726537" cy="887095"/>
          </a:xfrm>
          <a:prstGeom prst="rect">
            <a:avLst/>
          </a:prstGeom>
        </p:spPr>
        <p:txBody>
          <a:bodyPr anchor="t" rtlCol="false" tIns="0" lIns="0" bIns="0" rIns="0">
            <a:spAutoFit/>
          </a:bodyPr>
          <a:lstStyle/>
          <a:p>
            <a:pPr algn="ctr">
              <a:lnSpc>
                <a:spcPts val="7279"/>
              </a:lnSpc>
            </a:pPr>
            <a:r>
              <a:rPr lang="en-US" sz="5199" b="true">
                <a:solidFill>
                  <a:srgbClr val="000000"/>
                </a:solidFill>
                <a:latin typeface="Canva Sans Bold"/>
                <a:ea typeface="Canva Sans Bold"/>
                <a:cs typeface="Canva Sans Bold"/>
                <a:sym typeface="Canva Sans Bold"/>
              </a:rPr>
              <a:t>Immediate Response Steps</a:t>
            </a:r>
          </a:p>
        </p:txBody>
      </p:sp>
      <p:sp>
        <p:nvSpPr>
          <p:cNvPr name="TextBox 5" id="5"/>
          <p:cNvSpPr txBox="true"/>
          <p:nvPr/>
        </p:nvSpPr>
        <p:spPr>
          <a:xfrm rot="0">
            <a:off x="1028700" y="3483928"/>
            <a:ext cx="6817816" cy="3252470"/>
          </a:xfrm>
          <a:prstGeom prst="rect">
            <a:avLst/>
          </a:prstGeom>
        </p:spPr>
        <p:txBody>
          <a:bodyPr anchor="t" rtlCol="false" tIns="0" lIns="0" bIns="0" rIns="0">
            <a:spAutoFit/>
          </a:bodyPr>
          <a:lstStyle/>
          <a:p>
            <a:pPr algn="l">
              <a:lnSpc>
                <a:spcPts val="4759"/>
              </a:lnSpc>
            </a:pPr>
            <a:r>
              <a:rPr lang="en-US" sz="3399" b="true">
                <a:solidFill>
                  <a:srgbClr val="000000"/>
                </a:solidFill>
                <a:latin typeface="Canva Sans Bold"/>
                <a:ea typeface="Canva Sans Bold"/>
                <a:cs typeface="Canva Sans Bold"/>
                <a:sym typeface="Canva Sans Bold"/>
              </a:rPr>
              <a:t>Never Use Water</a:t>
            </a:r>
            <a:r>
              <a:rPr lang="en-US" sz="3399">
                <a:solidFill>
                  <a:srgbClr val="000000"/>
                </a:solidFill>
                <a:latin typeface="Canva Sans"/>
                <a:ea typeface="Canva Sans"/>
                <a:cs typeface="Canva Sans"/>
                <a:sym typeface="Canva Sans"/>
              </a:rPr>
              <a:t> </a:t>
            </a:r>
          </a:p>
          <a:p>
            <a:pPr algn="l">
              <a:lnSpc>
                <a:spcPts val="4200"/>
              </a:lnSpc>
            </a:pPr>
            <a:r>
              <a:rPr lang="en-US" sz="3000">
                <a:solidFill>
                  <a:srgbClr val="000000"/>
                </a:solidFill>
                <a:latin typeface="Canva Sans"/>
                <a:ea typeface="Canva Sans"/>
                <a:cs typeface="Canva Sans"/>
                <a:sym typeface="Canva Sans"/>
              </a:rPr>
              <a:t>Water con</a:t>
            </a:r>
            <a:r>
              <a:rPr lang="en-US" sz="3000">
                <a:solidFill>
                  <a:srgbClr val="000000"/>
                </a:solidFill>
                <a:latin typeface="Canva Sans"/>
                <a:ea typeface="Canva Sans"/>
                <a:cs typeface="Canva Sans"/>
                <a:sym typeface="Canva Sans"/>
              </a:rPr>
              <a:t>ducts electricity and can cause electrocution or spread the fire. According to OSHA guidelines, water should never be used on energized electrical equipment.</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FEFEFE"/>
        </a:solidFill>
      </p:bgPr>
    </p:bg>
    <p:spTree>
      <p:nvGrpSpPr>
        <p:cNvPr id="1" name=""/>
        <p:cNvGrpSpPr/>
        <p:nvPr/>
      </p:nvGrpSpPr>
      <p:grpSpPr>
        <a:xfrm>
          <a:off x="0" y="0"/>
          <a:ext cx="0" cy="0"/>
          <a:chOff x="0" y="0"/>
          <a:chExt cx="0" cy="0"/>
        </a:xfrm>
      </p:grpSpPr>
      <p:sp>
        <p:nvSpPr>
          <p:cNvPr name="Freeform 2" id="2"/>
          <p:cNvSpPr/>
          <p:nvPr/>
        </p:nvSpPr>
        <p:spPr>
          <a:xfrm flipH="false" flipV="false" rot="0">
            <a:off x="15589294" y="0"/>
            <a:ext cx="2698706" cy="2698706"/>
          </a:xfrm>
          <a:custGeom>
            <a:avLst/>
            <a:gdLst/>
            <a:ahLst/>
            <a:cxnLst/>
            <a:rect r="r" b="b" t="t" l="l"/>
            <a:pathLst>
              <a:path h="2698706" w="2698706">
                <a:moveTo>
                  <a:pt x="0" y="0"/>
                </a:moveTo>
                <a:lnTo>
                  <a:pt x="2698706" y="0"/>
                </a:lnTo>
                <a:lnTo>
                  <a:pt x="2698706" y="2698706"/>
                </a:lnTo>
                <a:lnTo>
                  <a:pt x="0" y="2698706"/>
                </a:lnTo>
                <a:lnTo>
                  <a:pt x="0" y="0"/>
                </a:lnTo>
                <a:close/>
              </a:path>
            </a:pathLst>
          </a:custGeom>
          <a:blipFill>
            <a:blip r:embed="rId2"/>
            <a:stretch>
              <a:fillRect l="0" t="0" r="0" b="0"/>
            </a:stretch>
          </a:blipFill>
        </p:spPr>
      </p:sp>
      <p:sp>
        <p:nvSpPr>
          <p:cNvPr name="Freeform 3" id="3"/>
          <p:cNvSpPr/>
          <p:nvPr/>
        </p:nvSpPr>
        <p:spPr>
          <a:xfrm flipH="false" flipV="false" rot="0">
            <a:off x="8634406" y="3153592"/>
            <a:ext cx="8624894" cy="5739148"/>
          </a:xfrm>
          <a:custGeom>
            <a:avLst/>
            <a:gdLst/>
            <a:ahLst/>
            <a:cxnLst/>
            <a:rect r="r" b="b" t="t" l="l"/>
            <a:pathLst>
              <a:path h="5739148" w="8624894">
                <a:moveTo>
                  <a:pt x="0" y="0"/>
                </a:moveTo>
                <a:lnTo>
                  <a:pt x="8624894" y="0"/>
                </a:lnTo>
                <a:lnTo>
                  <a:pt x="8624894" y="5739148"/>
                </a:lnTo>
                <a:lnTo>
                  <a:pt x="0" y="5739148"/>
                </a:lnTo>
                <a:lnTo>
                  <a:pt x="0" y="0"/>
                </a:lnTo>
                <a:close/>
              </a:path>
            </a:pathLst>
          </a:custGeom>
          <a:blipFill>
            <a:blip r:embed="rId3"/>
            <a:stretch>
              <a:fillRect l="0" t="0" r="0" b="0"/>
            </a:stretch>
          </a:blipFill>
        </p:spPr>
      </p:sp>
      <p:sp>
        <p:nvSpPr>
          <p:cNvPr name="TextBox 4" id="4"/>
          <p:cNvSpPr txBox="true"/>
          <p:nvPr/>
        </p:nvSpPr>
        <p:spPr>
          <a:xfrm rot="0">
            <a:off x="4271138" y="933450"/>
            <a:ext cx="8726537" cy="887095"/>
          </a:xfrm>
          <a:prstGeom prst="rect">
            <a:avLst/>
          </a:prstGeom>
        </p:spPr>
        <p:txBody>
          <a:bodyPr anchor="t" rtlCol="false" tIns="0" lIns="0" bIns="0" rIns="0">
            <a:spAutoFit/>
          </a:bodyPr>
          <a:lstStyle/>
          <a:p>
            <a:pPr algn="ctr">
              <a:lnSpc>
                <a:spcPts val="7279"/>
              </a:lnSpc>
            </a:pPr>
            <a:r>
              <a:rPr lang="en-US" sz="5199" b="true">
                <a:solidFill>
                  <a:srgbClr val="000000"/>
                </a:solidFill>
                <a:latin typeface="Canva Sans Bold"/>
                <a:ea typeface="Canva Sans Bold"/>
                <a:cs typeface="Canva Sans Bold"/>
                <a:sym typeface="Canva Sans Bold"/>
              </a:rPr>
              <a:t>Immediate Response Steps</a:t>
            </a:r>
          </a:p>
        </p:txBody>
      </p:sp>
      <p:sp>
        <p:nvSpPr>
          <p:cNvPr name="TextBox 5" id="5"/>
          <p:cNvSpPr txBox="true"/>
          <p:nvPr/>
        </p:nvSpPr>
        <p:spPr>
          <a:xfrm rot="0">
            <a:off x="1028700" y="3086917"/>
            <a:ext cx="7140927" cy="5986145"/>
          </a:xfrm>
          <a:prstGeom prst="rect">
            <a:avLst/>
          </a:prstGeom>
        </p:spPr>
        <p:txBody>
          <a:bodyPr anchor="t" rtlCol="false" tIns="0" lIns="0" bIns="0" rIns="0">
            <a:spAutoFit/>
          </a:bodyPr>
          <a:lstStyle/>
          <a:p>
            <a:pPr algn="l">
              <a:lnSpc>
                <a:spcPts val="4759"/>
              </a:lnSpc>
            </a:pPr>
            <a:r>
              <a:rPr lang="en-US" sz="3399" b="true">
                <a:solidFill>
                  <a:srgbClr val="000000"/>
                </a:solidFill>
                <a:latin typeface="Canva Sans Bold"/>
                <a:ea typeface="Canva Sans Bold"/>
                <a:cs typeface="Canva Sans Bold"/>
                <a:sym typeface="Canva Sans Bold"/>
              </a:rPr>
              <a:t>Use </a:t>
            </a:r>
            <a:r>
              <a:rPr lang="en-US" sz="3399" b="true">
                <a:solidFill>
                  <a:srgbClr val="000000"/>
                </a:solidFill>
                <a:latin typeface="Canva Sans Bold"/>
                <a:ea typeface="Canva Sans Bold"/>
                <a:cs typeface="Canva Sans Bold"/>
                <a:sym typeface="Canva Sans Bold"/>
              </a:rPr>
              <a:t>Appropriate Fire Extinguishers </a:t>
            </a:r>
          </a:p>
          <a:p>
            <a:pPr algn="l">
              <a:lnSpc>
                <a:spcPts val="4200"/>
              </a:lnSpc>
            </a:pPr>
            <a:r>
              <a:rPr lang="en-US" sz="3000">
                <a:solidFill>
                  <a:srgbClr val="000000"/>
                </a:solidFill>
                <a:latin typeface="Canva Sans"/>
                <a:ea typeface="Canva Sans"/>
                <a:cs typeface="Canva Sans"/>
                <a:sym typeface="Canva Sans"/>
              </a:rPr>
              <a:t>Only use Class C fire extinguishers specifically designed for electrical fires. These extinguishers contain non-conductive agents that won't conduct electricity back to the user. If the power source has been safely disconnected, Class A extinguishers may be used on remaining combustible materials.</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A9ABBB"/>
        </a:solidFill>
      </p:bgPr>
    </p:bg>
    <p:spTree>
      <p:nvGrpSpPr>
        <p:cNvPr id="1" name=""/>
        <p:cNvGrpSpPr/>
        <p:nvPr/>
      </p:nvGrpSpPr>
      <p:grpSpPr>
        <a:xfrm>
          <a:off x="0" y="0"/>
          <a:ext cx="0" cy="0"/>
          <a:chOff x="0" y="0"/>
          <a:chExt cx="0" cy="0"/>
        </a:xfrm>
      </p:grpSpPr>
      <p:sp>
        <p:nvSpPr>
          <p:cNvPr name="Freeform 2" id="2"/>
          <p:cNvSpPr/>
          <p:nvPr/>
        </p:nvSpPr>
        <p:spPr>
          <a:xfrm flipH="false" flipV="false" rot="0">
            <a:off x="8359367" y="2547637"/>
            <a:ext cx="8899933" cy="6515493"/>
          </a:xfrm>
          <a:custGeom>
            <a:avLst/>
            <a:gdLst/>
            <a:ahLst/>
            <a:cxnLst/>
            <a:rect r="r" b="b" t="t" l="l"/>
            <a:pathLst>
              <a:path h="6515493" w="8899933">
                <a:moveTo>
                  <a:pt x="0" y="0"/>
                </a:moveTo>
                <a:lnTo>
                  <a:pt x="8899933" y="0"/>
                </a:lnTo>
                <a:lnTo>
                  <a:pt x="8899933" y="6515493"/>
                </a:lnTo>
                <a:lnTo>
                  <a:pt x="0" y="6515493"/>
                </a:lnTo>
                <a:lnTo>
                  <a:pt x="0" y="0"/>
                </a:lnTo>
                <a:close/>
              </a:path>
            </a:pathLst>
          </a:custGeom>
          <a:blipFill>
            <a:blip r:embed="rId2"/>
            <a:stretch>
              <a:fillRect l="0" t="0" r="0" b="0"/>
            </a:stretch>
          </a:blipFill>
        </p:spPr>
      </p:sp>
      <p:sp>
        <p:nvSpPr>
          <p:cNvPr name="TextBox 3" id="3"/>
          <p:cNvSpPr txBox="true"/>
          <p:nvPr/>
        </p:nvSpPr>
        <p:spPr>
          <a:xfrm rot="0">
            <a:off x="4235745" y="537527"/>
            <a:ext cx="8726537" cy="887095"/>
          </a:xfrm>
          <a:prstGeom prst="rect">
            <a:avLst/>
          </a:prstGeom>
        </p:spPr>
        <p:txBody>
          <a:bodyPr anchor="t" rtlCol="false" tIns="0" lIns="0" bIns="0" rIns="0">
            <a:spAutoFit/>
          </a:bodyPr>
          <a:lstStyle/>
          <a:p>
            <a:pPr algn="ctr">
              <a:lnSpc>
                <a:spcPts val="7279"/>
              </a:lnSpc>
            </a:pPr>
            <a:r>
              <a:rPr lang="en-US" sz="5199" b="true">
                <a:solidFill>
                  <a:srgbClr val="000000"/>
                </a:solidFill>
                <a:latin typeface="Canva Sans Bold"/>
                <a:ea typeface="Canva Sans Bold"/>
                <a:cs typeface="Canva Sans Bold"/>
                <a:sym typeface="Canva Sans Bold"/>
              </a:rPr>
              <a:t>Immediate Response Steps</a:t>
            </a:r>
          </a:p>
        </p:txBody>
      </p:sp>
      <p:sp>
        <p:nvSpPr>
          <p:cNvPr name="TextBox 4" id="4"/>
          <p:cNvSpPr txBox="true"/>
          <p:nvPr/>
        </p:nvSpPr>
        <p:spPr>
          <a:xfrm rot="0">
            <a:off x="1028700" y="3118758"/>
            <a:ext cx="6414091" cy="4180840"/>
          </a:xfrm>
          <a:prstGeom prst="rect">
            <a:avLst/>
          </a:prstGeom>
        </p:spPr>
        <p:txBody>
          <a:bodyPr anchor="t" rtlCol="false" tIns="0" lIns="0" bIns="0" rIns="0">
            <a:spAutoFit/>
          </a:bodyPr>
          <a:lstStyle/>
          <a:p>
            <a:pPr algn="l">
              <a:lnSpc>
                <a:spcPts val="4759"/>
              </a:lnSpc>
            </a:pPr>
            <a:r>
              <a:rPr lang="en-US" sz="3399" b="true">
                <a:solidFill>
                  <a:srgbClr val="000000"/>
                </a:solidFill>
                <a:latin typeface="Canva Sans Bold"/>
                <a:ea typeface="Canva Sans Bold"/>
                <a:cs typeface="Canva Sans Bold"/>
                <a:sym typeface="Canva Sans Bold"/>
              </a:rPr>
              <a:t>Call Emergency Services</a:t>
            </a:r>
            <a:r>
              <a:rPr lang="en-US" sz="3399">
                <a:solidFill>
                  <a:srgbClr val="000000"/>
                </a:solidFill>
                <a:latin typeface="Canva Sans"/>
                <a:ea typeface="Canva Sans"/>
                <a:cs typeface="Canva Sans"/>
                <a:sym typeface="Canva Sans"/>
              </a:rPr>
              <a:t> </a:t>
            </a:r>
          </a:p>
          <a:p>
            <a:pPr algn="l">
              <a:lnSpc>
                <a:spcPts val="4759"/>
              </a:lnSpc>
            </a:pPr>
            <a:r>
              <a:rPr lang="en-US" sz="3399">
                <a:solidFill>
                  <a:srgbClr val="000000"/>
                </a:solidFill>
                <a:latin typeface="Canva Sans"/>
                <a:ea typeface="Canva Sans"/>
                <a:cs typeface="Canva Sans"/>
                <a:sym typeface="Canva Sans"/>
              </a:rPr>
              <a:t>Contact 911 imme</a:t>
            </a:r>
            <a:r>
              <a:rPr lang="en-US" sz="3399">
                <a:solidFill>
                  <a:srgbClr val="000000"/>
                </a:solidFill>
                <a:latin typeface="Canva Sans"/>
                <a:ea typeface="Canva Sans"/>
                <a:cs typeface="Canva Sans"/>
                <a:sym typeface="Canva Sans"/>
              </a:rPr>
              <a:t>diately, even for seemingly small electrical fires. Professional firefighters have specialized equipment and training to handle electrical emergencies safely.</a:t>
            </a: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solidFill>
          <a:srgbClr val="202554"/>
        </a:solidFill>
      </p:bgPr>
    </p:bg>
    <p:spTree>
      <p:nvGrpSpPr>
        <p:cNvPr id="1" name=""/>
        <p:cNvGrpSpPr/>
        <p:nvPr/>
      </p:nvGrpSpPr>
      <p:grpSpPr>
        <a:xfrm>
          <a:off x="0" y="0"/>
          <a:ext cx="0" cy="0"/>
          <a:chOff x="0" y="0"/>
          <a:chExt cx="0" cy="0"/>
        </a:xfrm>
      </p:grpSpPr>
      <p:sp>
        <p:nvSpPr>
          <p:cNvPr name="Freeform 2" id="2"/>
          <p:cNvSpPr/>
          <p:nvPr/>
        </p:nvSpPr>
        <p:spPr>
          <a:xfrm flipH="false" flipV="false" rot="0">
            <a:off x="15159110" y="471192"/>
            <a:ext cx="2698706" cy="2698706"/>
          </a:xfrm>
          <a:custGeom>
            <a:avLst/>
            <a:gdLst/>
            <a:ahLst/>
            <a:cxnLst/>
            <a:rect r="r" b="b" t="t" l="l"/>
            <a:pathLst>
              <a:path h="2698706" w="2698706">
                <a:moveTo>
                  <a:pt x="0" y="0"/>
                </a:moveTo>
                <a:lnTo>
                  <a:pt x="2698706" y="0"/>
                </a:lnTo>
                <a:lnTo>
                  <a:pt x="2698706" y="2698706"/>
                </a:lnTo>
                <a:lnTo>
                  <a:pt x="0" y="2698706"/>
                </a:lnTo>
                <a:lnTo>
                  <a:pt x="0" y="0"/>
                </a:lnTo>
                <a:close/>
              </a:path>
            </a:pathLst>
          </a:custGeom>
          <a:blipFill>
            <a:blip r:embed="rId2"/>
            <a:stretch>
              <a:fillRect l="0" t="0" r="0" b="0"/>
            </a:stretch>
          </a:blipFill>
        </p:spPr>
      </p:sp>
      <p:sp>
        <p:nvSpPr>
          <p:cNvPr name="Freeform 3" id="3"/>
          <p:cNvSpPr/>
          <p:nvPr/>
        </p:nvSpPr>
        <p:spPr>
          <a:xfrm flipH="false" flipV="false" rot="0">
            <a:off x="11354444" y="3287492"/>
            <a:ext cx="6503372" cy="5774452"/>
          </a:xfrm>
          <a:custGeom>
            <a:avLst/>
            <a:gdLst/>
            <a:ahLst/>
            <a:cxnLst/>
            <a:rect r="r" b="b" t="t" l="l"/>
            <a:pathLst>
              <a:path h="5774452" w="6503372">
                <a:moveTo>
                  <a:pt x="0" y="0"/>
                </a:moveTo>
                <a:lnTo>
                  <a:pt x="6503372" y="0"/>
                </a:lnTo>
                <a:lnTo>
                  <a:pt x="6503372" y="5774453"/>
                </a:lnTo>
                <a:lnTo>
                  <a:pt x="0" y="5774453"/>
                </a:lnTo>
                <a:lnTo>
                  <a:pt x="0" y="0"/>
                </a:lnTo>
                <a:close/>
              </a:path>
            </a:pathLst>
          </a:custGeom>
          <a:blipFill>
            <a:blip r:embed="rId3"/>
            <a:stretch>
              <a:fillRect l="0" t="0" r="0" b="0"/>
            </a:stretch>
          </a:blipFill>
        </p:spPr>
      </p:sp>
      <p:sp>
        <p:nvSpPr>
          <p:cNvPr name="TextBox 4" id="4"/>
          <p:cNvSpPr txBox="true"/>
          <p:nvPr/>
        </p:nvSpPr>
        <p:spPr>
          <a:xfrm rot="0">
            <a:off x="5075580" y="933450"/>
            <a:ext cx="7430244" cy="887095"/>
          </a:xfrm>
          <a:prstGeom prst="rect">
            <a:avLst/>
          </a:prstGeom>
        </p:spPr>
        <p:txBody>
          <a:bodyPr anchor="t" rtlCol="false" tIns="0" lIns="0" bIns="0" rIns="0">
            <a:spAutoFit/>
          </a:bodyPr>
          <a:lstStyle/>
          <a:p>
            <a:pPr algn="ctr">
              <a:lnSpc>
                <a:spcPts val="7279"/>
              </a:lnSpc>
            </a:pPr>
            <a:r>
              <a:rPr lang="en-US" sz="5199" b="true">
                <a:solidFill>
                  <a:srgbClr val="FFFFFF"/>
                </a:solidFill>
                <a:latin typeface="Canva Sans Bold"/>
                <a:ea typeface="Canva Sans Bold"/>
                <a:cs typeface="Canva Sans Bold"/>
                <a:sym typeface="Canva Sans Bold"/>
              </a:rPr>
              <a:t>Evacuation Procedures</a:t>
            </a:r>
          </a:p>
        </p:txBody>
      </p:sp>
      <p:sp>
        <p:nvSpPr>
          <p:cNvPr name="TextBox 5" id="5"/>
          <p:cNvSpPr txBox="true"/>
          <p:nvPr/>
        </p:nvSpPr>
        <p:spPr>
          <a:xfrm rot="0">
            <a:off x="1028700" y="2480805"/>
            <a:ext cx="10109284" cy="6581140"/>
          </a:xfrm>
          <a:prstGeom prst="rect">
            <a:avLst/>
          </a:prstGeom>
        </p:spPr>
        <p:txBody>
          <a:bodyPr anchor="t" rtlCol="false" tIns="0" lIns="0" bIns="0" rIns="0">
            <a:spAutoFit/>
          </a:bodyPr>
          <a:lstStyle/>
          <a:p>
            <a:pPr algn="l" marL="734059" indent="-367030" lvl="1">
              <a:lnSpc>
                <a:spcPts val="4759"/>
              </a:lnSpc>
              <a:buFont typeface="Arial"/>
              <a:buChar char="•"/>
            </a:pPr>
            <a:r>
              <a:rPr lang="en-US" sz="3399">
                <a:solidFill>
                  <a:srgbClr val="FFFFFF"/>
                </a:solidFill>
                <a:latin typeface="Canva Sans"/>
                <a:ea typeface="Canva Sans"/>
                <a:cs typeface="Canva Sans"/>
                <a:sym typeface="Canva Sans"/>
              </a:rPr>
              <a:t>Assess the situation quickly - If the fire is spreading rapidly or you cannot safely disconnect power, evacuate immediately.</a:t>
            </a:r>
          </a:p>
          <a:p>
            <a:pPr algn="l" marL="734059" indent="-367030" lvl="1">
              <a:lnSpc>
                <a:spcPts val="4759"/>
              </a:lnSpc>
              <a:buFont typeface="Arial"/>
              <a:buChar char="•"/>
            </a:pPr>
            <a:r>
              <a:rPr lang="en-US" sz="3399">
                <a:solidFill>
                  <a:srgbClr val="FFFFFF"/>
                </a:solidFill>
                <a:latin typeface="Canva Sans"/>
                <a:ea typeface="Canva Sans"/>
                <a:cs typeface="Canva Sans"/>
                <a:sym typeface="Canva Sans"/>
              </a:rPr>
              <a:t>Follow established evacuation routes and never use elevators during electrical fires, as they may malfunction.</a:t>
            </a:r>
          </a:p>
          <a:p>
            <a:pPr algn="l" marL="734059" indent="-367030" lvl="1">
              <a:lnSpc>
                <a:spcPts val="4759"/>
              </a:lnSpc>
              <a:buFont typeface="Arial"/>
              <a:buChar char="•"/>
            </a:pPr>
            <a:r>
              <a:rPr lang="en-US" sz="3399">
                <a:solidFill>
                  <a:srgbClr val="FFFFFF"/>
                </a:solidFill>
                <a:latin typeface="Canva Sans"/>
                <a:ea typeface="Canva Sans"/>
                <a:cs typeface="Canva Sans"/>
                <a:sym typeface="Canva Sans"/>
              </a:rPr>
              <a:t>Ensure all occupants are accounted for and gather at the designated meeting point.</a:t>
            </a:r>
          </a:p>
          <a:p>
            <a:pPr algn="l" marL="734059" indent="-367030" lvl="1">
              <a:lnSpc>
                <a:spcPts val="4759"/>
              </a:lnSpc>
              <a:buFont typeface="Arial"/>
              <a:buChar char="•"/>
            </a:pPr>
            <a:r>
              <a:rPr lang="en-US" sz="3399">
                <a:solidFill>
                  <a:srgbClr val="FFFFFF"/>
                </a:solidFill>
                <a:latin typeface="Canva Sans"/>
                <a:ea typeface="Canva Sans"/>
                <a:cs typeface="Canva Sans"/>
                <a:sym typeface="Canva Sans"/>
              </a:rPr>
              <a:t>Provide information to emergency responders about the electrical nature of the fire and any steps you've taken.</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A9ABBB"/>
        </a:solidFill>
      </p:bgPr>
    </p:bg>
    <p:spTree>
      <p:nvGrpSpPr>
        <p:cNvPr id="1" name=""/>
        <p:cNvGrpSpPr/>
        <p:nvPr/>
      </p:nvGrpSpPr>
      <p:grpSpPr>
        <a:xfrm>
          <a:off x="0" y="0"/>
          <a:ext cx="0" cy="0"/>
          <a:chOff x="0" y="0"/>
          <a:chExt cx="0" cy="0"/>
        </a:xfrm>
      </p:grpSpPr>
      <p:sp>
        <p:nvSpPr>
          <p:cNvPr name="Freeform 2" id="2"/>
          <p:cNvSpPr/>
          <p:nvPr/>
        </p:nvSpPr>
        <p:spPr>
          <a:xfrm flipH="false" flipV="false" rot="0">
            <a:off x="15055929" y="7433421"/>
            <a:ext cx="3047552" cy="3047552"/>
          </a:xfrm>
          <a:custGeom>
            <a:avLst/>
            <a:gdLst/>
            <a:ahLst/>
            <a:cxnLst/>
            <a:rect r="r" b="b" t="t" l="l"/>
            <a:pathLst>
              <a:path h="3047552" w="3047552">
                <a:moveTo>
                  <a:pt x="0" y="0"/>
                </a:moveTo>
                <a:lnTo>
                  <a:pt x="3047552" y="0"/>
                </a:lnTo>
                <a:lnTo>
                  <a:pt x="3047552" y="3047552"/>
                </a:lnTo>
                <a:lnTo>
                  <a:pt x="0" y="3047552"/>
                </a:lnTo>
                <a:lnTo>
                  <a:pt x="0" y="0"/>
                </a:lnTo>
                <a:close/>
              </a:path>
            </a:pathLst>
          </a:custGeom>
          <a:blipFill>
            <a:blip r:embed="rId2"/>
            <a:stretch>
              <a:fillRect l="0" t="0" r="0" b="0"/>
            </a:stretch>
          </a:blipFill>
        </p:spPr>
      </p:sp>
      <p:sp>
        <p:nvSpPr>
          <p:cNvPr name="TextBox 3" id="3"/>
          <p:cNvSpPr txBox="true"/>
          <p:nvPr/>
        </p:nvSpPr>
        <p:spPr>
          <a:xfrm rot="0">
            <a:off x="7098134" y="933450"/>
            <a:ext cx="4091732" cy="887095"/>
          </a:xfrm>
          <a:prstGeom prst="rect">
            <a:avLst/>
          </a:prstGeom>
        </p:spPr>
        <p:txBody>
          <a:bodyPr anchor="t" rtlCol="false" tIns="0" lIns="0" bIns="0" rIns="0">
            <a:spAutoFit/>
          </a:bodyPr>
          <a:lstStyle/>
          <a:p>
            <a:pPr algn="ctr">
              <a:lnSpc>
                <a:spcPts val="7279"/>
              </a:lnSpc>
            </a:pPr>
            <a:r>
              <a:rPr lang="en-US" sz="5199" b="true">
                <a:solidFill>
                  <a:srgbClr val="000000"/>
                </a:solidFill>
                <a:latin typeface="Canva Sans Bold"/>
                <a:ea typeface="Canva Sans Bold"/>
                <a:cs typeface="Canva Sans Bold"/>
                <a:sym typeface="Canva Sans Bold"/>
              </a:rPr>
              <a:t>Introduction</a:t>
            </a:r>
          </a:p>
        </p:txBody>
      </p:sp>
      <p:sp>
        <p:nvSpPr>
          <p:cNvPr name="TextBox 4" id="4"/>
          <p:cNvSpPr txBox="true"/>
          <p:nvPr/>
        </p:nvSpPr>
        <p:spPr>
          <a:xfrm rot="0">
            <a:off x="2045866" y="2976132"/>
            <a:ext cx="14196268" cy="5981065"/>
          </a:xfrm>
          <a:prstGeom prst="rect">
            <a:avLst/>
          </a:prstGeom>
        </p:spPr>
        <p:txBody>
          <a:bodyPr anchor="t" rtlCol="false" tIns="0" lIns="0" bIns="0" rIns="0">
            <a:spAutoFit/>
          </a:bodyPr>
          <a:lstStyle/>
          <a:p>
            <a:pPr algn="ctr">
              <a:lnSpc>
                <a:spcPts val="4759"/>
              </a:lnSpc>
            </a:pPr>
            <a:r>
              <a:rPr lang="en-US" sz="3399">
                <a:solidFill>
                  <a:srgbClr val="000000"/>
                </a:solidFill>
                <a:latin typeface="Canva Sans"/>
                <a:ea typeface="Canva Sans"/>
                <a:cs typeface="Canva Sans"/>
                <a:sym typeface="Canva Sans"/>
              </a:rPr>
              <a:t>Electrical fires pose a unique an</a:t>
            </a:r>
            <a:r>
              <a:rPr lang="en-US" sz="3399">
                <a:solidFill>
                  <a:srgbClr val="000000"/>
                </a:solidFill>
                <a:latin typeface="Canva Sans"/>
                <a:ea typeface="Canva Sans"/>
                <a:cs typeface="Canva Sans"/>
                <a:sym typeface="Canva Sans"/>
              </a:rPr>
              <a:t>d deadly threat, causing over 400 deaths and $1.3 billion in property damage annually in the US. Unlike other fires, they often start silently within walls and electrical systems, spreading undetected until it's too late. These fires are particularly hazardous because water cannot be used to extinguish them due to electrocution risk, and they can re-ignite if power isn't properly disconnected. Prevention through regular inspections, proper maintenance, and recognizing warning signs like burning smells or flickering lights remains the best defense against these hidden killers.</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bg>
      <p:bgPr>
        <a:solidFill>
          <a:srgbClr val="E87822"/>
        </a:solidFill>
      </p:bgPr>
    </p:bg>
    <p:spTree>
      <p:nvGrpSpPr>
        <p:cNvPr id="1" name=""/>
        <p:cNvGrpSpPr/>
        <p:nvPr/>
      </p:nvGrpSpPr>
      <p:grpSpPr>
        <a:xfrm>
          <a:off x="0" y="0"/>
          <a:ext cx="0" cy="0"/>
          <a:chOff x="0" y="0"/>
          <a:chExt cx="0" cy="0"/>
        </a:xfrm>
      </p:grpSpPr>
      <p:sp>
        <p:nvSpPr>
          <p:cNvPr name="Freeform 2" id="2"/>
          <p:cNvSpPr/>
          <p:nvPr/>
        </p:nvSpPr>
        <p:spPr>
          <a:xfrm flipH="false" flipV="false" rot="0">
            <a:off x="15543390" y="-687210"/>
            <a:ext cx="3431819" cy="3431819"/>
          </a:xfrm>
          <a:custGeom>
            <a:avLst/>
            <a:gdLst/>
            <a:ahLst/>
            <a:cxnLst/>
            <a:rect r="r" b="b" t="t" l="l"/>
            <a:pathLst>
              <a:path h="3431819" w="3431819">
                <a:moveTo>
                  <a:pt x="0" y="0"/>
                </a:moveTo>
                <a:lnTo>
                  <a:pt x="3431820" y="0"/>
                </a:lnTo>
                <a:lnTo>
                  <a:pt x="3431820" y="3431820"/>
                </a:lnTo>
                <a:lnTo>
                  <a:pt x="0" y="3431820"/>
                </a:lnTo>
                <a:lnTo>
                  <a:pt x="0" y="0"/>
                </a:lnTo>
                <a:close/>
              </a:path>
            </a:pathLst>
          </a:custGeom>
          <a:blipFill>
            <a:blip r:embed="rId2"/>
            <a:stretch>
              <a:fillRect l="0" t="0" r="0" b="0"/>
            </a:stretch>
          </a:blipFill>
        </p:spPr>
      </p:sp>
      <p:sp>
        <p:nvSpPr>
          <p:cNvPr name="Freeform 3" id="3"/>
          <p:cNvSpPr/>
          <p:nvPr/>
        </p:nvSpPr>
        <p:spPr>
          <a:xfrm flipH="false" flipV="false" rot="0">
            <a:off x="12121087" y="1550981"/>
            <a:ext cx="5138213" cy="7707319"/>
          </a:xfrm>
          <a:custGeom>
            <a:avLst/>
            <a:gdLst/>
            <a:ahLst/>
            <a:cxnLst/>
            <a:rect r="r" b="b" t="t" l="l"/>
            <a:pathLst>
              <a:path h="7707319" w="5138213">
                <a:moveTo>
                  <a:pt x="0" y="0"/>
                </a:moveTo>
                <a:lnTo>
                  <a:pt x="5138213" y="0"/>
                </a:lnTo>
                <a:lnTo>
                  <a:pt x="5138213" y="7707319"/>
                </a:lnTo>
                <a:lnTo>
                  <a:pt x="0" y="7707319"/>
                </a:lnTo>
                <a:lnTo>
                  <a:pt x="0" y="0"/>
                </a:lnTo>
                <a:close/>
              </a:path>
            </a:pathLst>
          </a:custGeom>
          <a:blipFill>
            <a:blip r:embed="rId3"/>
            <a:stretch>
              <a:fillRect l="0" t="0" r="0" b="0"/>
            </a:stretch>
          </a:blipFill>
        </p:spPr>
      </p:sp>
      <p:sp>
        <p:nvSpPr>
          <p:cNvPr name="TextBox 4" id="4"/>
          <p:cNvSpPr txBox="true"/>
          <p:nvPr/>
        </p:nvSpPr>
        <p:spPr>
          <a:xfrm rot="0">
            <a:off x="5736707" y="933450"/>
            <a:ext cx="5161359" cy="887095"/>
          </a:xfrm>
          <a:prstGeom prst="rect">
            <a:avLst/>
          </a:prstGeom>
        </p:spPr>
        <p:txBody>
          <a:bodyPr anchor="t" rtlCol="false" tIns="0" lIns="0" bIns="0" rIns="0">
            <a:spAutoFit/>
          </a:bodyPr>
          <a:lstStyle/>
          <a:p>
            <a:pPr algn="ctr">
              <a:lnSpc>
                <a:spcPts val="7279"/>
              </a:lnSpc>
            </a:pPr>
            <a:r>
              <a:rPr lang="en-US" sz="5199" b="true">
                <a:solidFill>
                  <a:srgbClr val="000000"/>
                </a:solidFill>
                <a:latin typeface="Canva Sans Bold"/>
                <a:ea typeface="Canva Sans Bold"/>
                <a:cs typeface="Canva Sans Bold"/>
                <a:sym typeface="Canva Sans Bold"/>
              </a:rPr>
              <a:t>What NOT to Do</a:t>
            </a:r>
          </a:p>
        </p:txBody>
      </p:sp>
      <p:sp>
        <p:nvSpPr>
          <p:cNvPr name="TextBox 5" id="5"/>
          <p:cNvSpPr txBox="true"/>
          <p:nvPr/>
        </p:nvSpPr>
        <p:spPr>
          <a:xfrm rot="0">
            <a:off x="1028700" y="2420047"/>
            <a:ext cx="10677052" cy="5981065"/>
          </a:xfrm>
          <a:prstGeom prst="rect">
            <a:avLst/>
          </a:prstGeom>
        </p:spPr>
        <p:txBody>
          <a:bodyPr anchor="t" rtlCol="false" tIns="0" lIns="0" bIns="0" rIns="0">
            <a:spAutoFit/>
          </a:bodyPr>
          <a:lstStyle/>
          <a:p>
            <a:pPr algn="l" marL="734059" indent="-367030" lvl="1">
              <a:lnSpc>
                <a:spcPts val="4759"/>
              </a:lnSpc>
              <a:buFont typeface="Arial"/>
              <a:buChar char="•"/>
            </a:pPr>
            <a:r>
              <a:rPr lang="en-US" sz="3399">
                <a:solidFill>
                  <a:srgbClr val="000000"/>
                </a:solidFill>
                <a:latin typeface="Canva Sans"/>
                <a:ea typeface="Canva Sans"/>
                <a:cs typeface="Canva Sans"/>
                <a:sym typeface="Canva Sans"/>
              </a:rPr>
              <a:t>Never use water or foam on energized electrical equipment</a:t>
            </a:r>
          </a:p>
          <a:p>
            <a:pPr algn="l" marL="734059" indent="-367030" lvl="1">
              <a:lnSpc>
                <a:spcPts val="4759"/>
              </a:lnSpc>
              <a:buFont typeface="Arial"/>
              <a:buChar char="•"/>
            </a:pPr>
            <a:r>
              <a:rPr lang="en-US" sz="3399">
                <a:solidFill>
                  <a:srgbClr val="000000"/>
                </a:solidFill>
                <a:latin typeface="Canva Sans"/>
                <a:ea typeface="Canva Sans"/>
                <a:cs typeface="Canva Sans"/>
                <a:sym typeface="Canva Sans"/>
              </a:rPr>
              <a:t>Don't attempt to fight large electrical fires - leave this to professionals</a:t>
            </a:r>
          </a:p>
          <a:p>
            <a:pPr algn="l" marL="734059" indent="-367030" lvl="1">
              <a:lnSpc>
                <a:spcPts val="4759"/>
              </a:lnSpc>
              <a:buFont typeface="Arial"/>
              <a:buChar char="•"/>
            </a:pPr>
            <a:r>
              <a:rPr lang="en-US" sz="3399">
                <a:solidFill>
                  <a:srgbClr val="000000"/>
                </a:solidFill>
                <a:latin typeface="Canva Sans"/>
                <a:ea typeface="Canva Sans"/>
                <a:cs typeface="Canva Sans"/>
                <a:sym typeface="Canva Sans"/>
              </a:rPr>
              <a:t>Avoid touching electrical equipment during a fire situation</a:t>
            </a:r>
          </a:p>
          <a:p>
            <a:pPr algn="l" marL="734059" indent="-367030" lvl="1">
              <a:lnSpc>
                <a:spcPts val="4759"/>
              </a:lnSpc>
              <a:buFont typeface="Arial"/>
              <a:buChar char="•"/>
            </a:pPr>
            <a:r>
              <a:rPr lang="en-US" sz="3399">
                <a:solidFill>
                  <a:srgbClr val="000000"/>
                </a:solidFill>
                <a:latin typeface="Canva Sans"/>
                <a:ea typeface="Canva Sans"/>
                <a:cs typeface="Canva Sans"/>
                <a:sym typeface="Canva Sans"/>
              </a:rPr>
              <a:t>Don't re-enter the building until cleared by fire department officials</a:t>
            </a:r>
          </a:p>
          <a:p>
            <a:pPr algn="l" marL="734059" indent="-367030" lvl="1">
              <a:lnSpc>
                <a:spcPts val="4759"/>
              </a:lnSpc>
              <a:buFont typeface="Arial"/>
              <a:buChar char="•"/>
            </a:pPr>
            <a:r>
              <a:rPr lang="en-US" sz="3399">
                <a:solidFill>
                  <a:srgbClr val="000000"/>
                </a:solidFill>
                <a:latin typeface="Canva Sans"/>
                <a:ea typeface="Canva Sans"/>
                <a:cs typeface="Canva Sans"/>
                <a:sym typeface="Canva Sans"/>
              </a:rPr>
              <a:t>Never ignore even small electrical fires - they can spread rapidly</a:t>
            </a:r>
          </a:p>
        </p:txBody>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bg>
      <p:bgPr>
        <a:solidFill>
          <a:srgbClr val="FEFEFE"/>
        </a:solidFill>
      </p:bgPr>
    </p:bg>
    <p:spTree>
      <p:nvGrpSpPr>
        <p:cNvPr id="1" name=""/>
        <p:cNvGrpSpPr/>
        <p:nvPr/>
      </p:nvGrpSpPr>
      <p:grpSpPr>
        <a:xfrm>
          <a:off x="0" y="0"/>
          <a:ext cx="0" cy="0"/>
          <a:chOff x="0" y="0"/>
          <a:chExt cx="0" cy="0"/>
        </a:xfrm>
      </p:grpSpPr>
      <p:sp>
        <p:nvSpPr>
          <p:cNvPr name="Freeform 2" id="2"/>
          <p:cNvSpPr/>
          <p:nvPr/>
        </p:nvSpPr>
        <p:spPr>
          <a:xfrm flipH="false" flipV="false" rot="0">
            <a:off x="15589294" y="0"/>
            <a:ext cx="2698706" cy="2698706"/>
          </a:xfrm>
          <a:custGeom>
            <a:avLst/>
            <a:gdLst/>
            <a:ahLst/>
            <a:cxnLst/>
            <a:rect r="r" b="b" t="t" l="l"/>
            <a:pathLst>
              <a:path h="2698706" w="2698706">
                <a:moveTo>
                  <a:pt x="0" y="0"/>
                </a:moveTo>
                <a:lnTo>
                  <a:pt x="2698706" y="0"/>
                </a:lnTo>
                <a:lnTo>
                  <a:pt x="2698706" y="2698706"/>
                </a:lnTo>
                <a:lnTo>
                  <a:pt x="0" y="2698706"/>
                </a:lnTo>
                <a:lnTo>
                  <a:pt x="0" y="0"/>
                </a:lnTo>
                <a:close/>
              </a:path>
            </a:pathLst>
          </a:custGeom>
          <a:blipFill>
            <a:blip r:embed="rId2"/>
            <a:stretch>
              <a:fillRect l="0" t="0" r="0" b="0"/>
            </a:stretch>
          </a:blipFill>
        </p:spPr>
      </p:sp>
      <p:sp>
        <p:nvSpPr>
          <p:cNvPr name="Freeform 3" id="3"/>
          <p:cNvSpPr/>
          <p:nvPr/>
        </p:nvSpPr>
        <p:spPr>
          <a:xfrm flipH="false" flipV="false" rot="0">
            <a:off x="10376062" y="3125221"/>
            <a:ext cx="7657896" cy="5105264"/>
          </a:xfrm>
          <a:custGeom>
            <a:avLst/>
            <a:gdLst/>
            <a:ahLst/>
            <a:cxnLst/>
            <a:rect r="r" b="b" t="t" l="l"/>
            <a:pathLst>
              <a:path h="5105264" w="7657896">
                <a:moveTo>
                  <a:pt x="0" y="0"/>
                </a:moveTo>
                <a:lnTo>
                  <a:pt x="7657896" y="0"/>
                </a:lnTo>
                <a:lnTo>
                  <a:pt x="7657896" y="5105263"/>
                </a:lnTo>
                <a:lnTo>
                  <a:pt x="0" y="5105263"/>
                </a:lnTo>
                <a:lnTo>
                  <a:pt x="0" y="0"/>
                </a:lnTo>
                <a:close/>
              </a:path>
            </a:pathLst>
          </a:custGeom>
          <a:blipFill>
            <a:blip r:embed="rId3"/>
            <a:stretch>
              <a:fillRect l="0" t="0" r="0" b="0"/>
            </a:stretch>
          </a:blipFill>
        </p:spPr>
      </p:sp>
      <p:sp>
        <p:nvSpPr>
          <p:cNvPr name="TextBox 4" id="4"/>
          <p:cNvSpPr txBox="true"/>
          <p:nvPr/>
        </p:nvSpPr>
        <p:spPr>
          <a:xfrm rot="0">
            <a:off x="5344569" y="141605"/>
            <a:ext cx="6729859" cy="887095"/>
          </a:xfrm>
          <a:prstGeom prst="rect">
            <a:avLst/>
          </a:prstGeom>
        </p:spPr>
        <p:txBody>
          <a:bodyPr anchor="t" rtlCol="false" tIns="0" lIns="0" bIns="0" rIns="0">
            <a:spAutoFit/>
          </a:bodyPr>
          <a:lstStyle/>
          <a:p>
            <a:pPr algn="ctr">
              <a:lnSpc>
                <a:spcPts val="7279"/>
              </a:lnSpc>
            </a:pPr>
            <a:r>
              <a:rPr lang="en-US" sz="5199" b="true">
                <a:solidFill>
                  <a:srgbClr val="000000"/>
                </a:solidFill>
                <a:latin typeface="Canva Sans Bold"/>
                <a:ea typeface="Canva Sans Bold"/>
                <a:cs typeface="Canva Sans Bold"/>
                <a:sym typeface="Canva Sans Bold"/>
              </a:rPr>
              <a:t>Post-Fire Procedures</a:t>
            </a:r>
          </a:p>
        </p:txBody>
      </p:sp>
      <p:sp>
        <p:nvSpPr>
          <p:cNvPr name="TextBox 5" id="5"/>
          <p:cNvSpPr txBox="true"/>
          <p:nvPr/>
        </p:nvSpPr>
        <p:spPr>
          <a:xfrm rot="0">
            <a:off x="1028700" y="1753870"/>
            <a:ext cx="8631739" cy="7781290"/>
          </a:xfrm>
          <a:prstGeom prst="rect">
            <a:avLst/>
          </a:prstGeom>
        </p:spPr>
        <p:txBody>
          <a:bodyPr anchor="t" rtlCol="false" tIns="0" lIns="0" bIns="0" rIns="0">
            <a:spAutoFit/>
          </a:bodyPr>
          <a:lstStyle/>
          <a:p>
            <a:pPr algn="l">
              <a:lnSpc>
                <a:spcPts val="4759"/>
              </a:lnSpc>
            </a:pPr>
            <a:r>
              <a:rPr lang="en-US" sz="3399">
                <a:solidFill>
                  <a:srgbClr val="000000"/>
                </a:solidFill>
                <a:latin typeface="Canva Sans"/>
                <a:ea typeface="Canva Sans"/>
                <a:cs typeface="Canva Sans"/>
                <a:sym typeface="Canva Sans"/>
              </a:rPr>
              <a:t>After an electrical fire has been extinguished:</a:t>
            </a:r>
          </a:p>
          <a:p>
            <a:pPr algn="l" marL="734059" indent="-367030" lvl="1">
              <a:lnSpc>
                <a:spcPts val="4759"/>
              </a:lnSpc>
              <a:buFont typeface="Arial"/>
              <a:buChar char="•"/>
            </a:pPr>
            <a:r>
              <a:rPr lang="en-US" sz="3399">
                <a:solidFill>
                  <a:srgbClr val="000000"/>
                </a:solidFill>
                <a:latin typeface="Canva Sans"/>
                <a:ea typeface="Canva Sans"/>
                <a:cs typeface="Canva Sans"/>
                <a:sym typeface="Canva Sans"/>
              </a:rPr>
              <a:t>Have the electrical system inspected by qualified professionals before restoring power</a:t>
            </a:r>
          </a:p>
          <a:p>
            <a:pPr algn="l" marL="734059" indent="-367030" lvl="1">
              <a:lnSpc>
                <a:spcPts val="4759"/>
              </a:lnSpc>
              <a:buFont typeface="Arial"/>
              <a:buChar char="•"/>
            </a:pPr>
            <a:r>
              <a:rPr lang="en-US" sz="3399">
                <a:solidFill>
                  <a:srgbClr val="000000"/>
                </a:solidFill>
                <a:latin typeface="Canva Sans"/>
                <a:ea typeface="Canva Sans"/>
                <a:cs typeface="Canva Sans"/>
                <a:sym typeface="Canva Sans"/>
              </a:rPr>
              <a:t>Document damage for insurance purposes</a:t>
            </a:r>
          </a:p>
          <a:p>
            <a:pPr algn="l" marL="734059" indent="-367030" lvl="1">
              <a:lnSpc>
                <a:spcPts val="4759"/>
              </a:lnSpc>
              <a:buFont typeface="Arial"/>
              <a:buChar char="•"/>
            </a:pPr>
            <a:r>
              <a:rPr lang="en-US" sz="3399">
                <a:solidFill>
                  <a:srgbClr val="000000"/>
                </a:solidFill>
                <a:latin typeface="Canva Sans"/>
                <a:ea typeface="Canva Sans"/>
                <a:cs typeface="Canva Sans"/>
                <a:sym typeface="Canva Sans"/>
              </a:rPr>
              <a:t>Replace all affected electrical components - never attempt to reuse fire-damaged electrical equipment</a:t>
            </a:r>
          </a:p>
          <a:p>
            <a:pPr algn="l" marL="734059" indent="-367030" lvl="1">
              <a:lnSpc>
                <a:spcPts val="4759"/>
              </a:lnSpc>
              <a:buFont typeface="Arial"/>
              <a:buChar char="•"/>
            </a:pPr>
            <a:r>
              <a:rPr lang="en-US" sz="3399">
                <a:solidFill>
                  <a:srgbClr val="000000"/>
                </a:solidFill>
                <a:latin typeface="Canva Sans"/>
                <a:ea typeface="Canva Sans"/>
                <a:cs typeface="Canva Sans"/>
                <a:sym typeface="Canva Sans"/>
              </a:rPr>
              <a:t>Address underlying causes to prevent recurrence</a:t>
            </a:r>
          </a:p>
          <a:p>
            <a:pPr algn="l">
              <a:lnSpc>
                <a:spcPts val="4759"/>
              </a:lnSpc>
            </a:pPr>
          </a:p>
        </p:txBody>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bg>
      <p:bgPr>
        <a:solidFill>
          <a:srgbClr val="A9ABBB"/>
        </a:solidFill>
      </p:bgPr>
    </p:bg>
    <p:spTree>
      <p:nvGrpSpPr>
        <p:cNvPr id="1" name=""/>
        <p:cNvGrpSpPr/>
        <p:nvPr/>
      </p:nvGrpSpPr>
      <p:grpSpPr>
        <a:xfrm>
          <a:off x="0" y="0"/>
          <a:ext cx="0" cy="0"/>
          <a:chOff x="0" y="0"/>
          <a:chExt cx="0" cy="0"/>
        </a:xfrm>
      </p:grpSpPr>
      <p:sp>
        <p:nvSpPr>
          <p:cNvPr name="Freeform 2" id="2"/>
          <p:cNvSpPr/>
          <p:nvPr/>
        </p:nvSpPr>
        <p:spPr>
          <a:xfrm flipH="false" flipV="false" rot="0">
            <a:off x="1625911" y="2897355"/>
            <a:ext cx="6736330" cy="4492290"/>
          </a:xfrm>
          <a:custGeom>
            <a:avLst/>
            <a:gdLst/>
            <a:ahLst/>
            <a:cxnLst/>
            <a:rect r="r" b="b" t="t" l="l"/>
            <a:pathLst>
              <a:path h="4492290" w="6736330">
                <a:moveTo>
                  <a:pt x="0" y="0"/>
                </a:moveTo>
                <a:lnTo>
                  <a:pt x="6736331" y="0"/>
                </a:lnTo>
                <a:lnTo>
                  <a:pt x="6736331" y="4492290"/>
                </a:lnTo>
                <a:lnTo>
                  <a:pt x="0" y="4492290"/>
                </a:lnTo>
                <a:lnTo>
                  <a:pt x="0" y="0"/>
                </a:lnTo>
                <a:close/>
              </a:path>
            </a:pathLst>
          </a:custGeom>
          <a:blipFill>
            <a:blip r:embed="rId2"/>
            <a:stretch>
              <a:fillRect l="0" t="0" r="0" b="0"/>
            </a:stretch>
          </a:blipFill>
        </p:spPr>
      </p:sp>
      <p:sp>
        <p:nvSpPr>
          <p:cNvPr name="TextBox 3" id="3"/>
          <p:cNvSpPr txBox="true"/>
          <p:nvPr/>
        </p:nvSpPr>
        <p:spPr>
          <a:xfrm rot="0">
            <a:off x="4994077" y="933450"/>
            <a:ext cx="8299847" cy="887095"/>
          </a:xfrm>
          <a:prstGeom prst="rect">
            <a:avLst/>
          </a:prstGeom>
        </p:spPr>
        <p:txBody>
          <a:bodyPr anchor="t" rtlCol="false" tIns="0" lIns="0" bIns="0" rIns="0">
            <a:spAutoFit/>
          </a:bodyPr>
          <a:lstStyle/>
          <a:p>
            <a:pPr algn="ctr">
              <a:lnSpc>
                <a:spcPts val="7279"/>
              </a:lnSpc>
            </a:pPr>
            <a:r>
              <a:rPr lang="en-US" sz="5199" b="true">
                <a:solidFill>
                  <a:srgbClr val="000000"/>
                </a:solidFill>
                <a:latin typeface="Canva Sans Bold"/>
                <a:ea typeface="Canva Sans Bold"/>
                <a:cs typeface="Canva Sans Bold"/>
                <a:sym typeface="Canva Sans Bold"/>
              </a:rPr>
              <a:t>Prevention Best Practices</a:t>
            </a:r>
          </a:p>
        </p:txBody>
      </p:sp>
      <p:sp>
        <p:nvSpPr>
          <p:cNvPr name="TextBox 4" id="4"/>
          <p:cNvSpPr txBox="true"/>
          <p:nvPr/>
        </p:nvSpPr>
        <p:spPr>
          <a:xfrm rot="0">
            <a:off x="10035804" y="3019742"/>
            <a:ext cx="6516239" cy="4180840"/>
          </a:xfrm>
          <a:prstGeom prst="rect">
            <a:avLst/>
          </a:prstGeom>
        </p:spPr>
        <p:txBody>
          <a:bodyPr anchor="t" rtlCol="false" tIns="0" lIns="0" bIns="0" rIns="0">
            <a:spAutoFit/>
          </a:bodyPr>
          <a:lstStyle/>
          <a:p>
            <a:pPr algn="l">
              <a:lnSpc>
                <a:spcPts val="4759"/>
              </a:lnSpc>
            </a:pPr>
            <a:r>
              <a:rPr lang="en-US" sz="3399">
                <a:solidFill>
                  <a:srgbClr val="000000"/>
                </a:solidFill>
                <a:latin typeface="Canva Sans"/>
                <a:ea typeface="Canva Sans"/>
                <a:cs typeface="Canva Sans"/>
                <a:sym typeface="Canva Sans"/>
              </a:rPr>
              <a:t>Prevention remains the most effective strategy for electrical fire safety. OSH</a:t>
            </a:r>
            <a:r>
              <a:rPr lang="en-US" sz="3399">
                <a:solidFill>
                  <a:srgbClr val="000000"/>
                </a:solidFill>
                <a:latin typeface="Canva Sans"/>
                <a:ea typeface="Canva Sans"/>
                <a:cs typeface="Canva Sans"/>
                <a:sym typeface="Canva Sans"/>
              </a:rPr>
              <a:t>A standards provide a framework for electrical safety that can be adapted for both workplace and residential applications.</a:t>
            </a:r>
          </a:p>
        </p:txBody>
      </p:sp>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bg>
      <p:bgPr>
        <a:solidFill>
          <a:srgbClr val="202554"/>
        </a:solidFill>
      </p:bgPr>
    </p:bg>
    <p:spTree>
      <p:nvGrpSpPr>
        <p:cNvPr id="1" name=""/>
        <p:cNvGrpSpPr/>
        <p:nvPr/>
      </p:nvGrpSpPr>
      <p:grpSpPr>
        <a:xfrm>
          <a:off x="0" y="0"/>
          <a:ext cx="0" cy="0"/>
          <a:chOff x="0" y="0"/>
          <a:chExt cx="0" cy="0"/>
        </a:xfrm>
      </p:grpSpPr>
      <p:sp>
        <p:nvSpPr>
          <p:cNvPr name="Freeform 2" id="2"/>
          <p:cNvSpPr/>
          <p:nvPr/>
        </p:nvSpPr>
        <p:spPr>
          <a:xfrm flipH="false" flipV="false" rot="0">
            <a:off x="15159110" y="471192"/>
            <a:ext cx="2698706" cy="2698706"/>
          </a:xfrm>
          <a:custGeom>
            <a:avLst/>
            <a:gdLst/>
            <a:ahLst/>
            <a:cxnLst/>
            <a:rect r="r" b="b" t="t" l="l"/>
            <a:pathLst>
              <a:path h="2698706" w="2698706">
                <a:moveTo>
                  <a:pt x="0" y="0"/>
                </a:moveTo>
                <a:lnTo>
                  <a:pt x="2698706" y="0"/>
                </a:lnTo>
                <a:lnTo>
                  <a:pt x="2698706" y="2698706"/>
                </a:lnTo>
                <a:lnTo>
                  <a:pt x="0" y="2698706"/>
                </a:lnTo>
                <a:lnTo>
                  <a:pt x="0" y="0"/>
                </a:lnTo>
                <a:close/>
              </a:path>
            </a:pathLst>
          </a:custGeom>
          <a:blipFill>
            <a:blip r:embed="rId2"/>
            <a:stretch>
              <a:fillRect l="0" t="0" r="0" b="0"/>
            </a:stretch>
          </a:blipFill>
        </p:spPr>
      </p:sp>
      <p:sp>
        <p:nvSpPr>
          <p:cNvPr name="Freeform 3" id="3"/>
          <p:cNvSpPr/>
          <p:nvPr/>
        </p:nvSpPr>
        <p:spPr>
          <a:xfrm flipH="false" flipV="false" rot="0">
            <a:off x="10592494" y="3887656"/>
            <a:ext cx="7265322" cy="4826899"/>
          </a:xfrm>
          <a:custGeom>
            <a:avLst/>
            <a:gdLst/>
            <a:ahLst/>
            <a:cxnLst/>
            <a:rect r="r" b="b" t="t" l="l"/>
            <a:pathLst>
              <a:path h="4826899" w="7265322">
                <a:moveTo>
                  <a:pt x="0" y="0"/>
                </a:moveTo>
                <a:lnTo>
                  <a:pt x="7265322" y="0"/>
                </a:lnTo>
                <a:lnTo>
                  <a:pt x="7265322" y="4826898"/>
                </a:lnTo>
                <a:lnTo>
                  <a:pt x="0" y="4826898"/>
                </a:lnTo>
                <a:lnTo>
                  <a:pt x="0" y="0"/>
                </a:lnTo>
                <a:close/>
              </a:path>
            </a:pathLst>
          </a:custGeom>
          <a:blipFill>
            <a:blip r:embed="rId3"/>
            <a:stretch>
              <a:fillRect l="0" t="0" r="0" b="0"/>
            </a:stretch>
          </a:blipFill>
        </p:spPr>
      </p:sp>
      <p:sp>
        <p:nvSpPr>
          <p:cNvPr name="TextBox 4" id="4"/>
          <p:cNvSpPr txBox="true"/>
          <p:nvPr/>
        </p:nvSpPr>
        <p:spPr>
          <a:xfrm rot="0">
            <a:off x="2439158" y="1495457"/>
            <a:ext cx="11785997" cy="887095"/>
          </a:xfrm>
          <a:prstGeom prst="rect">
            <a:avLst/>
          </a:prstGeom>
        </p:spPr>
        <p:txBody>
          <a:bodyPr anchor="t" rtlCol="false" tIns="0" lIns="0" bIns="0" rIns="0">
            <a:spAutoFit/>
          </a:bodyPr>
          <a:lstStyle/>
          <a:p>
            <a:pPr algn="ctr">
              <a:lnSpc>
                <a:spcPts val="7279"/>
              </a:lnSpc>
            </a:pPr>
            <a:r>
              <a:rPr lang="en-US" sz="5199" b="true">
                <a:solidFill>
                  <a:srgbClr val="FFFFFF"/>
                </a:solidFill>
                <a:latin typeface="Canva Sans Bold"/>
                <a:ea typeface="Canva Sans Bold"/>
                <a:cs typeface="Canva Sans Bold"/>
                <a:sym typeface="Canva Sans Bold"/>
              </a:rPr>
              <a:t>Regular Inspection and Maintenance</a:t>
            </a:r>
          </a:p>
        </p:txBody>
      </p:sp>
      <p:sp>
        <p:nvSpPr>
          <p:cNvPr name="TextBox 5" id="5"/>
          <p:cNvSpPr txBox="true"/>
          <p:nvPr/>
        </p:nvSpPr>
        <p:spPr>
          <a:xfrm rot="0">
            <a:off x="1028700" y="3277235"/>
            <a:ext cx="8833377" cy="5981065"/>
          </a:xfrm>
          <a:prstGeom prst="rect">
            <a:avLst/>
          </a:prstGeom>
        </p:spPr>
        <p:txBody>
          <a:bodyPr anchor="t" rtlCol="false" tIns="0" lIns="0" bIns="0" rIns="0">
            <a:spAutoFit/>
          </a:bodyPr>
          <a:lstStyle/>
          <a:p>
            <a:pPr algn="l">
              <a:lnSpc>
                <a:spcPts val="4759"/>
              </a:lnSpc>
            </a:pPr>
            <a:r>
              <a:rPr lang="en-US" sz="3399">
                <a:solidFill>
                  <a:srgbClr val="FFFFFF"/>
                </a:solidFill>
                <a:latin typeface="Canva Sans"/>
                <a:ea typeface="Canva Sans"/>
                <a:cs typeface="Canva Sans"/>
                <a:sym typeface="Canva Sans"/>
              </a:rPr>
              <a:t>Annual electrical system inspections by qualified electricians can identify potential problems before they become fire hazards, particularly for buildings over 20 years old. Monthly visual checks should look for loose outlets, damaged cords, overheating signs, and proper grounding. Maintain appliances according to manufacturer specifications to prevent malfunctions.</a:t>
            </a:r>
          </a:p>
        </p:txBody>
      </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bg>
      <p:bgPr>
        <a:solidFill>
          <a:srgbClr val="E87822"/>
        </a:solidFill>
      </p:bgPr>
    </p:bg>
    <p:spTree>
      <p:nvGrpSpPr>
        <p:cNvPr id="1" name=""/>
        <p:cNvGrpSpPr/>
        <p:nvPr/>
      </p:nvGrpSpPr>
      <p:grpSpPr>
        <a:xfrm>
          <a:off x="0" y="0"/>
          <a:ext cx="0" cy="0"/>
          <a:chOff x="0" y="0"/>
          <a:chExt cx="0" cy="0"/>
        </a:xfrm>
      </p:grpSpPr>
      <p:sp>
        <p:nvSpPr>
          <p:cNvPr name="Freeform 2" id="2"/>
          <p:cNvSpPr/>
          <p:nvPr/>
        </p:nvSpPr>
        <p:spPr>
          <a:xfrm flipH="false" flipV="false" rot="0">
            <a:off x="15543390" y="-687210"/>
            <a:ext cx="3431819" cy="3431819"/>
          </a:xfrm>
          <a:custGeom>
            <a:avLst/>
            <a:gdLst/>
            <a:ahLst/>
            <a:cxnLst/>
            <a:rect r="r" b="b" t="t" l="l"/>
            <a:pathLst>
              <a:path h="3431819" w="3431819">
                <a:moveTo>
                  <a:pt x="0" y="0"/>
                </a:moveTo>
                <a:lnTo>
                  <a:pt x="3431820" y="0"/>
                </a:lnTo>
                <a:lnTo>
                  <a:pt x="3431820" y="3431820"/>
                </a:lnTo>
                <a:lnTo>
                  <a:pt x="0" y="3431820"/>
                </a:lnTo>
                <a:lnTo>
                  <a:pt x="0" y="0"/>
                </a:lnTo>
                <a:close/>
              </a:path>
            </a:pathLst>
          </a:custGeom>
          <a:blipFill>
            <a:blip r:embed="rId2"/>
            <a:stretch>
              <a:fillRect l="0" t="0" r="0" b="0"/>
            </a:stretch>
          </a:blipFill>
        </p:spPr>
      </p:sp>
      <p:sp>
        <p:nvSpPr>
          <p:cNvPr name="Freeform 3" id="3"/>
          <p:cNvSpPr/>
          <p:nvPr/>
        </p:nvSpPr>
        <p:spPr>
          <a:xfrm flipH="false" flipV="false" rot="0">
            <a:off x="9597173" y="3144840"/>
            <a:ext cx="7662127" cy="5114470"/>
          </a:xfrm>
          <a:custGeom>
            <a:avLst/>
            <a:gdLst/>
            <a:ahLst/>
            <a:cxnLst/>
            <a:rect r="r" b="b" t="t" l="l"/>
            <a:pathLst>
              <a:path h="5114470" w="7662127">
                <a:moveTo>
                  <a:pt x="0" y="0"/>
                </a:moveTo>
                <a:lnTo>
                  <a:pt x="7662127" y="0"/>
                </a:lnTo>
                <a:lnTo>
                  <a:pt x="7662127" y="5114470"/>
                </a:lnTo>
                <a:lnTo>
                  <a:pt x="0" y="5114470"/>
                </a:lnTo>
                <a:lnTo>
                  <a:pt x="0" y="0"/>
                </a:lnTo>
                <a:close/>
              </a:path>
            </a:pathLst>
          </a:custGeom>
          <a:blipFill>
            <a:blip r:embed="rId3"/>
            <a:stretch>
              <a:fillRect l="0" t="0" r="0" b="0"/>
            </a:stretch>
          </a:blipFill>
        </p:spPr>
      </p:sp>
      <p:sp>
        <p:nvSpPr>
          <p:cNvPr name="TextBox 4" id="4"/>
          <p:cNvSpPr txBox="true"/>
          <p:nvPr/>
        </p:nvSpPr>
        <p:spPr>
          <a:xfrm rot="0">
            <a:off x="3582144" y="1176480"/>
            <a:ext cx="11123712" cy="887095"/>
          </a:xfrm>
          <a:prstGeom prst="rect">
            <a:avLst/>
          </a:prstGeom>
        </p:spPr>
        <p:txBody>
          <a:bodyPr anchor="t" rtlCol="false" tIns="0" lIns="0" bIns="0" rIns="0">
            <a:spAutoFit/>
          </a:bodyPr>
          <a:lstStyle/>
          <a:p>
            <a:pPr algn="ctr">
              <a:lnSpc>
                <a:spcPts val="7279"/>
              </a:lnSpc>
            </a:pPr>
            <a:r>
              <a:rPr lang="en-US" sz="5199" b="true">
                <a:solidFill>
                  <a:srgbClr val="000000"/>
                </a:solidFill>
                <a:latin typeface="Canva Sans Bold"/>
                <a:ea typeface="Canva Sans Bold"/>
                <a:cs typeface="Canva Sans Bold"/>
                <a:sym typeface="Canva Sans Bold"/>
              </a:rPr>
              <a:t>Proper Installation and Equipment</a:t>
            </a:r>
          </a:p>
        </p:txBody>
      </p:sp>
      <p:sp>
        <p:nvSpPr>
          <p:cNvPr name="TextBox 5" id="5"/>
          <p:cNvSpPr txBox="true"/>
          <p:nvPr/>
        </p:nvSpPr>
        <p:spPr>
          <a:xfrm rot="0">
            <a:off x="1028700" y="3078165"/>
            <a:ext cx="7431972" cy="4780915"/>
          </a:xfrm>
          <a:prstGeom prst="rect">
            <a:avLst/>
          </a:prstGeom>
        </p:spPr>
        <p:txBody>
          <a:bodyPr anchor="t" rtlCol="false" tIns="0" lIns="0" bIns="0" rIns="0">
            <a:spAutoFit/>
          </a:bodyPr>
          <a:lstStyle/>
          <a:p>
            <a:pPr algn="l">
              <a:lnSpc>
                <a:spcPts val="4759"/>
              </a:lnSpc>
            </a:pPr>
            <a:r>
              <a:rPr lang="en-US" sz="3399">
                <a:solidFill>
                  <a:srgbClr val="000000"/>
                </a:solidFill>
                <a:latin typeface="Canva Sans"/>
                <a:ea typeface="Canva Sans"/>
                <a:cs typeface="Canva Sans"/>
                <a:sym typeface="Canva Sans"/>
              </a:rPr>
              <a:t>Use</a:t>
            </a:r>
            <a:r>
              <a:rPr lang="en-US" sz="3399">
                <a:solidFill>
                  <a:srgbClr val="000000"/>
                </a:solidFill>
                <a:latin typeface="Canva Sans"/>
                <a:ea typeface="Canva Sans"/>
                <a:cs typeface="Canva Sans"/>
                <a:sym typeface="Canva Sans"/>
              </a:rPr>
              <a:t> qualified electricians for all electrical work, as required by OSHA regulations. Install protective devices including Ground Fault Circuit Interrupters (GFCIs) in wet areas and Arc Fault Circuit Interrupters (AFCIs) to detect dangerous arcing conditions.</a:t>
            </a:r>
          </a:p>
        </p:txBody>
      </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bg>
      <p:bgPr>
        <a:solidFill>
          <a:srgbClr val="FEFEFE"/>
        </a:solidFill>
      </p:bgPr>
    </p:bg>
    <p:spTree>
      <p:nvGrpSpPr>
        <p:cNvPr id="1" name=""/>
        <p:cNvGrpSpPr/>
        <p:nvPr/>
      </p:nvGrpSpPr>
      <p:grpSpPr>
        <a:xfrm>
          <a:off x="0" y="0"/>
          <a:ext cx="0" cy="0"/>
          <a:chOff x="0" y="0"/>
          <a:chExt cx="0" cy="0"/>
        </a:xfrm>
      </p:grpSpPr>
      <p:sp>
        <p:nvSpPr>
          <p:cNvPr name="Freeform 2" id="2"/>
          <p:cNvSpPr/>
          <p:nvPr/>
        </p:nvSpPr>
        <p:spPr>
          <a:xfrm flipH="false" flipV="false" rot="0">
            <a:off x="15589294" y="0"/>
            <a:ext cx="2698706" cy="2698706"/>
          </a:xfrm>
          <a:custGeom>
            <a:avLst/>
            <a:gdLst/>
            <a:ahLst/>
            <a:cxnLst/>
            <a:rect r="r" b="b" t="t" l="l"/>
            <a:pathLst>
              <a:path h="2698706" w="2698706">
                <a:moveTo>
                  <a:pt x="0" y="0"/>
                </a:moveTo>
                <a:lnTo>
                  <a:pt x="2698706" y="0"/>
                </a:lnTo>
                <a:lnTo>
                  <a:pt x="2698706" y="2698706"/>
                </a:lnTo>
                <a:lnTo>
                  <a:pt x="0" y="2698706"/>
                </a:lnTo>
                <a:lnTo>
                  <a:pt x="0" y="0"/>
                </a:lnTo>
                <a:close/>
              </a:path>
            </a:pathLst>
          </a:custGeom>
          <a:blipFill>
            <a:blip r:embed="rId2"/>
            <a:stretch>
              <a:fillRect l="0" t="0" r="0" b="0"/>
            </a:stretch>
          </a:blipFill>
        </p:spPr>
      </p:sp>
      <p:sp>
        <p:nvSpPr>
          <p:cNvPr name="Freeform 3" id="3"/>
          <p:cNvSpPr/>
          <p:nvPr/>
        </p:nvSpPr>
        <p:spPr>
          <a:xfrm flipH="false" flipV="false" rot="0">
            <a:off x="8709499" y="2805856"/>
            <a:ext cx="8485132" cy="5656755"/>
          </a:xfrm>
          <a:custGeom>
            <a:avLst/>
            <a:gdLst/>
            <a:ahLst/>
            <a:cxnLst/>
            <a:rect r="r" b="b" t="t" l="l"/>
            <a:pathLst>
              <a:path h="5656755" w="8485132">
                <a:moveTo>
                  <a:pt x="0" y="0"/>
                </a:moveTo>
                <a:lnTo>
                  <a:pt x="8485132" y="0"/>
                </a:lnTo>
                <a:lnTo>
                  <a:pt x="8485132" y="5656755"/>
                </a:lnTo>
                <a:lnTo>
                  <a:pt x="0" y="5656755"/>
                </a:lnTo>
                <a:lnTo>
                  <a:pt x="0" y="0"/>
                </a:lnTo>
                <a:close/>
              </a:path>
            </a:pathLst>
          </a:custGeom>
          <a:blipFill>
            <a:blip r:embed="rId3"/>
            <a:stretch>
              <a:fillRect l="0" t="0" r="0" b="0"/>
            </a:stretch>
          </a:blipFill>
        </p:spPr>
      </p:sp>
      <p:sp>
        <p:nvSpPr>
          <p:cNvPr name="TextBox 4" id="4"/>
          <p:cNvSpPr txBox="true"/>
          <p:nvPr/>
        </p:nvSpPr>
        <p:spPr>
          <a:xfrm rot="0">
            <a:off x="5298805" y="933450"/>
            <a:ext cx="6821388" cy="887095"/>
          </a:xfrm>
          <a:prstGeom prst="rect">
            <a:avLst/>
          </a:prstGeom>
        </p:spPr>
        <p:txBody>
          <a:bodyPr anchor="t" rtlCol="false" tIns="0" lIns="0" bIns="0" rIns="0">
            <a:spAutoFit/>
          </a:bodyPr>
          <a:lstStyle/>
          <a:p>
            <a:pPr algn="ctr">
              <a:lnSpc>
                <a:spcPts val="7279"/>
              </a:lnSpc>
            </a:pPr>
            <a:r>
              <a:rPr lang="en-US" sz="5199" b="true">
                <a:solidFill>
                  <a:srgbClr val="000000"/>
                </a:solidFill>
                <a:latin typeface="Canva Sans Bold"/>
                <a:ea typeface="Canva Sans Bold"/>
                <a:cs typeface="Canva Sans Bold"/>
                <a:sym typeface="Canva Sans Bold"/>
              </a:rPr>
              <a:t>Safe Usage Practices </a:t>
            </a:r>
          </a:p>
        </p:txBody>
      </p:sp>
      <p:sp>
        <p:nvSpPr>
          <p:cNvPr name="TextBox 5" id="5"/>
          <p:cNvSpPr txBox="true"/>
          <p:nvPr/>
        </p:nvSpPr>
        <p:spPr>
          <a:xfrm rot="0">
            <a:off x="1028700" y="2632031"/>
            <a:ext cx="7002299" cy="6581140"/>
          </a:xfrm>
          <a:prstGeom prst="rect">
            <a:avLst/>
          </a:prstGeom>
        </p:spPr>
        <p:txBody>
          <a:bodyPr anchor="t" rtlCol="false" tIns="0" lIns="0" bIns="0" rIns="0">
            <a:spAutoFit/>
          </a:bodyPr>
          <a:lstStyle/>
          <a:p>
            <a:pPr algn="l">
              <a:lnSpc>
                <a:spcPts val="4759"/>
              </a:lnSpc>
            </a:pPr>
            <a:r>
              <a:rPr lang="en-US" sz="3399">
                <a:solidFill>
                  <a:srgbClr val="000000"/>
                </a:solidFill>
                <a:latin typeface="Canva Sans"/>
                <a:ea typeface="Canva Sans"/>
                <a:cs typeface="Canva Sans"/>
                <a:sym typeface="Canva Sans"/>
              </a:rPr>
              <a:t>Avoid overloading circuits by distributing loads across multiple circuits and installing additional outlets when needed rather than relying on power strips. Replace damaged cords immediately and avoid running them under carpets. Maintain proper clearances around electrical equipment and keep areas clean and dry.</a:t>
            </a:r>
          </a:p>
        </p:txBody>
      </p:sp>
    </p:spTree>
  </p:cSld>
  <p:clrMapOvr>
    <a:masterClrMapping/>
  </p:clrMapOvr>
</p:sld>
</file>

<file path=ppt/slides/slide26.xml><?xml version="1.0" encoding="utf-8"?>
<p:sld xmlns:p="http://schemas.openxmlformats.org/presentationml/2006/main" xmlns:a="http://schemas.openxmlformats.org/drawingml/2006/main" xmlns:r="http://schemas.openxmlformats.org/officeDocument/2006/relationships">
  <p:cSld>
    <p:bg>
      <p:bgPr>
        <a:solidFill>
          <a:srgbClr val="A9ABBB"/>
        </a:solidFill>
      </p:bgPr>
    </p:bg>
    <p:spTree>
      <p:nvGrpSpPr>
        <p:cNvPr id="1" name=""/>
        <p:cNvGrpSpPr/>
        <p:nvPr/>
      </p:nvGrpSpPr>
      <p:grpSpPr>
        <a:xfrm>
          <a:off x="0" y="0"/>
          <a:ext cx="0" cy="0"/>
          <a:chOff x="0" y="0"/>
          <a:chExt cx="0" cy="0"/>
        </a:xfrm>
      </p:grpSpPr>
      <p:sp>
        <p:nvSpPr>
          <p:cNvPr name="Freeform 2" id="2"/>
          <p:cNvSpPr/>
          <p:nvPr/>
        </p:nvSpPr>
        <p:spPr>
          <a:xfrm flipH="false" flipV="false" rot="0">
            <a:off x="9144000" y="3504410"/>
            <a:ext cx="8555237" cy="5703491"/>
          </a:xfrm>
          <a:custGeom>
            <a:avLst/>
            <a:gdLst/>
            <a:ahLst/>
            <a:cxnLst/>
            <a:rect r="r" b="b" t="t" l="l"/>
            <a:pathLst>
              <a:path h="5703491" w="8555237">
                <a:moveTo>
                  <a:pt x="0" y="0"/>
                </a:moveTo>
                <a:lnTo>
                  <a:pt x="8555237" y="0"/>
                </a:lnTo>
                <a:lnTo>
                  <a:pt x="8555237" y="5703491"/>
                </a:lnTo>
                <a:lnTo>
                  <a:pt x="0" y="5703491"/>
                </a:lnTo>
                <a:lnTo>
                  <a:pt x="0" y="0"/>
                </a:lnTo>
                <a:close/>
              </a:path>
            </a:pathLst>
          </a:custGeom>
          <a:blipFill>
            <a:blip r:embed="rId2"/>
            <a:stretch>
              <a:fillRect l="0" t="0" r="0" b="0"/>
            </a:stretch>
          </a:blipFill>
        </p:spPr>
      </p:sp>
      <p:sp>
        <p:nvSpPr>
          <p:cNvPr name="TextBox 3" id="3"/>
          <p:cNvSpPr txBox="true"/>
          <p:nvPr/>
        </p:nvSpPr>
        <p:spPr>
          <a:xfrm rot="0">
            <a:off x="5353794" y="1541025"/>
            <a:ext cx="7580412" cy="887095"/>
          </a:xfrm>
          <a:prstGeom prst="rect">
            <a:avLst/>
          </a:prstGeom>
        </p:spPr>
        <p:txBody>
          <a:bodyPr anchor="t" rtlCol="false" tIns="0" lIns="0" bIns="0" rIns="0">
            <a:spAutoFit/>
          </a:bodyPr>
          <a:lstStyle/>
          <a:p>
            <a:pPr algn="ctr">
              <a:lnSpc>
                <a:spcPts val="7279"/>
              </a:lnSpc>
            </a:pPr>
            <a:r>
              <a:rPr lang="en-US" sz="5199" b="true">
                <a:solidFill>
                  <a:srgbClr val="000000"/>
                </a:solidFill>
                <a:latin typeface="Canva Sans Bold"/>
                <a:ea typeface="Canva Sans Bold"/>
                <a:cs typeface="Canva Sans Bold"/>
                <a:sym typeface="Canva Sans Bold"/>
              </a:rPr>
              <a:t>Training and Awareness</a:t>
            </a:r>
          </a:p>
        </p:txBody>
      </p:sp>
      <p:sp>
        <p:nvSpPr>
          <p:cNvPr name="TextBox 4" id="4"/>
          <p:cNvSpPr txBox="true"/>
          <p:nvPr/>
        </p:nvSpPr>
        <p:spPr>
          <a:xfrm rot="0">
            <a:off x="1154392" y="3437735"/>
            <a:ext cx="7640252" cy="4180840"/>
          </a:xfrm>
          <a:prstGeom prst="rect">
            <a:avLst/>
          </a:prstGeom>
        </p:spPr>
        <p:txBody>
          <a:bodyPr anchor="t" rtlCol="false" tIns="0" lIns="0" bIns="0" rIns="0">
            <a:spAutoFit/>
          </a:bodyPr>
          <a:lstStyle/>
          <a:p>
            <a:pPr algn="l">
              <a:lnSpc>
                <a:spcPts val="4759"/>
              </a:lnSpc>
            </a:pPr>
            <a:r>
              <a:rPr lang="en-US" sz="3399">
                <a:solidFill>
                  <a:srgbClr val="000000"/>
                </a:solidFill>
                <a:latin typeface="Canva Sans"/>
                <a:ea typeface="Canva Sans"/>
                <a:cs typeface="Canva Sans"/>
                <a:sym typeface="Canva Sans"/>
              </a:rPr>
              <a:t>Provi</a:t>
            </a:r>
            <a:r>
              <a:rPr lang="en-US" sz="3399">
                <a:solidFill>
                  <a:srgbClr val="000000"/>
                </a:solidFill>
                <a:latin typeface="Canva Sans"/>
                <a:ea typeface="Canva Sans"/>
                <a:cs typeface="Canva Sans"/>
                <a:sym typeface="Canva Sans"/>
              </a:rPr>
              <a:t>de electrical safety training so everyone can recognize hazards and respond appropriately to emergencies. Stay informed about equipment recalls and safety updates to prevent known hazards from affecting your environment.</a:t>
            </a:r>
          </a:p>
        </p:txBody>
      </p:sp>
    </p:spTree>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bg>
      <p:bgPr>
        <a:solidFill>
          <a:srgbClr val="202554"/>
        </a:solidFill>
      </p:bgPr>
    </p:bg>
    <p:spTree>
      <p:nvGrpSpPr>
        <p:cNvPr id="1" name=""/>
        <p:cNvGrpSpPr/>
        <p:nvPr/>
      </p:nvGrpSpPr>
      <p:grpSpPr>
        <a:xfrm>
          <a:off x="0" y="0"/>
          <a:ext cx="0" cy="0"/>
          <a:chOff x="0" y="0"/>
          <a:chExt cx="0" cy="0"/>
        </a:xfrm>
      </p:grpSpPr>
      <p:sp>
        <p:nvSpPr>
          <p:cNvPr name="Freeform 2" id="2"/>
          <p:cNvSpPr/>
          <p:nvPr/>
        </p:nvSpPr>
        <p:spPr>
          <a:xfrm flipH="false" flipV="false" rot="0">
            <a:off x="15159110" y="471192"/>
            <a:ext cx="2698706" cy="2698706"/>
          </a:xfrm>
          <a:custGeom>
            <a:avLst/>
            <a:gdLst/>
            <a:ahLst/>
            <a:cxnLst/>
            <a:rect r="r" b="b" t="t" l="l"/>
            <a:pathLst>
              <a:path h="2698706" w="2698706">
                <a:moveTo>
                  <a:pt x="0" y="0"/>
                </a:moveTo>
                <a:lnTo>
                  <a:pt x="2698706" y="0"/>
                </a:lnTo>
                <a:lnTo>
                  <a:pt x="2698706" y="2698706"/>
                </a:lnTo>
                <a:lnTo>
                  <a:pt x="0" y="2698706"/>
                </a:lnTo>
                <a:lnTo>
                  <a:pt x="0" y="0"/>
                </a:lnTo>
                <a:close/>
              </a:path>
            </a:pathLst>
          </a:custGeom>
          <a:blipFill>
            <a:blip r:embed="rId2"/>
            <a:stretch>
              <a:fillRect l="0" t="0" r="0" b="0"/>
            </a:stretch>
          </a:blipFill>
        </p:spPr>
      </p:sp>
      <p:sp>
        <p:nvSpPr>
          <p:cNvPr name="TextBox 3" id="3"/>
          <p:cNvSpPr txBox="true"/>
          <p:nvPr/>
        </p:nvSpPr>
        <p:spPr>
          <a:xfrm rot="0">
            <a:off x="7331720" y="933450"/>
            <a:ext cx="3624560" cy="887095"/>
          </a:xfrm>
          <a:prstGeom prst="rect">
            <a:avLst/>
          </a:prstGeom>
        </p:spPr>
        <p:txBody>
          <a:bodyPr anchor="t" rtlCol="false" tIns="0" lIns="0" bIns="0" rIns="0">
            <a:spAutoFit/>
          </a:bodyPr>
          <a:lstStyle/>
          <a:p>
            <a:pPr algn="ctr">
              <a:lnSpc>
                <a:spcPts val="7279"/>
              </a:lnSpc>
            </a:pPr>
            <a:r>
              <a:rPr lang="en-US" sz="5199" b="true">
                <a:solidFill>
                  <a:srgbClr val="FFFFFF"/>
                </a:solidFill>
                <a:latin typeface="Canva Sans Bold"/>
                <a:ea typeface="Canva Sans Bold"/>
                <a:cs typeface="Canva Sans Bold"/>
                <a:sym typeface="Canva Sans Bold"/>
              </a:rPr>
              <a:t>Conclusion</a:t>
            </a:r>
          </a:p>
        </p:txBody>
      </p:sp>
      <p:sp>
        <p:nvSpPr>
          <p:cNvPr name="TextBox 4" id="4"/>
          <p:cNvSpPr txBox="true"/>
          <p:nvPr/>
        </p:nvSpPr>
        <p:spPr>
          <a:xfrm rot="0">
            <a:off x="2270811" y="3103223"/>
            <a:ext cx="13746379" cy="6514465"/>
          </a:xfrm>
          <a:prstGeom prst="rect">
            <a:avLst/>
          </a:prstGeom>
        </p:spPr>
        <p:txBody>
          <a:bodyPr anchor="t" rtlCol="false" tIns="0" lIns="0" bIns="0" rIns="0">
            <a:spAutoFit/>
          </a:bodyPr>
          <a:lstStyle/>
          <a:p>
            <a:pPr algn="l">
              <a:lnSpc>
                <a:spcPts val="4759"/>
              </a:lnSpc>
            </a:pPr>
            <a:r>
              <a:rPr lang="en-US" sz="3399" b="true">
                <a:solidFill>
                  <a:srgbClr val="FFFFFF"/>
                </a:solidFill>
                <a:latin typeface="Canva Sans Bold"/>
                <a:ea typeface="Canva Sans Bold"/>
                <a:cs typeface="Canva Sans Bold"/>
                <a:sym typeface="Canva Sans Bold"/>
              </a:rPr>
              <a:t>Key takeaways for electrical fire safety inclu</a:t>
            </a:r>
            <a:r>
              <a:rPr lang="en-US" sz="3399" b="true">
                <a:solidFill>
                  <a:srgbClr val="FFFFFF"/>
                </a:solidFill>
                <a:latin typeface="Canva Sans Bold"/>
                <a:ea typeface="Canva Sans Bold"/>
                <a:cs typeface="Canva Sans Bold"/>
                <a:sym typeface="Canva Sans Bold"/>
              </a:rPr>
              <a:t>de:</a:t>
            </a:r>
          </a:p>
          <a:p>
            <a:pPr algn="l" marL="647702" indent="-323851" lvl="1">
              <a:lnSpc>
                <a:spcPts val="4200"/>
              </a:lnSpc>
              <a:buFont typeface="Arial"/>
              <a:buChar char="•"/>
            </a:pPr>
            <a:r>
              <a:rPr lang="en-US" sz="3000">
                <a:solidFill>
                  <a:srgbClr val="FFFFFF"/>
                </a:solidFill>
                <a:latin typeface="Canva Sans"/>
                <a:ea typeface="Canva Sans"/>
                <a:cs typeface="Canva Sans"/>
                <a:sym typeface="Canva Sans"/>
              </a:rPr>
              <a:t>Prevention is paramount: Regular inspections, proper installation, and safe usage practices prevent most electrical fires</a:t>
            </a:r>
          </a:p>
          <a:p>
            <a:pPr algn="l" marL="647702" indent="-323851" lvl="1">
              <a:lnSpc>
                <a:spcPts val="4200"/>
              </a:lnSpc>
              <a:buFont typeface="Arial"/>
              <a:buChar char="•"/>
            </a:pPr>
            <a:r>
              <a:rPr lang="en-US" sz="3000">
                <a:solidFill>
                  <a:srgbClr val="FFFFFF"/>
                </a:solidFill>
                <a:latin typeface="Canva Sans"/>
                <a:ea typeface="Canva Sans"/>
                <a:cs typeface="Canva Sans"/>
                <a:sym typeface="Canva Sans"/>
              </a:rPr>
              <a:t>Early detection saves lives: Recognizing warning signs and addressing them immediately can prevent small problems from becoming major disasters</a:t>
            </a:r>
          </a:p>
          <a:p>
            <a:pPr algn="l" marL="647702" indent="-323851" lvl="1">
              <a:lnSpc>
                <a:spcPts val="4200"/>
              </a:lnSpc>
              <a:buFont typeface="Arial"/>
              <a:buChar char="•"/>
            </a:pPr>
            <a:r>
              <a:rPr lang="en-US" sz="3000">
                <a:solidFill>
                  <a:srgbClr val="FFFFFF"/>
                </a:solidFill>
                <a:latin typeface="Canva Sans"/>
                <a:ea typeface="Canva Sans"/>
                <a:cs typeface="Canva Sans"/>
                <a:sym typeface="Canva Sans"/>
              </a:rPr>
              <a:t>Proper emergency response is critical: Knowing how to respond to electrical fires, including when to evacuate and never using water on energized equipment, can prevent injuries and save lives</a:t>
            </a:r>
          </a:p>
          <a:p>
            <a:pPr algn="l" marL="647702" indent="-323851" lvl="1">
              <a:lnSpc>
                <a:spcPts val="4200"/>
              </a:lnSpc>
              <a:buFont typeface="Arial"/>
              <a:buChar char="•"/>
            </a:pPr>
            <a:r>
              <a:rPr lang="en-US" sz="3000">
                <a:solidFill>
                  <a:srgbClr val="FFFFFF"/>
                </a:solidFill>
                <a:latin typeface="Canva Sans"/>
                <a:ea typeface="Canva Sans"/>
                <a:cs typeface="Canva Sans"/>
                <a:sym typeface="Canva Sans"/>
              </a:rPr>
              <a:t>Professional expertise matters: Qualified electricians and regular professional inspections are essential investments in safety</a:t>
            </a:r>
          </a:p>
          <a:p>
            <a:pPr algn="ctr">
              <a:lnSpc>
                <a:spcPts val="4759"/>
              </a:lnSpc>
            </a:pP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202554"/>
        </a:solidFill>
      </p:bgPr>
    </p:bg>
    <p:spTree>
      <p:nvGrpSpPr>
        <p:cNvPr id="1" name=""/>
        <p:cNvGrpSpPr/>
        <p:nvPr/>
      </p:nvGrpSpPr>
      <p:grpSpPr>
        <a:xfrm>
          <a:off x="0" y="0"/>
          <a:ext cx="0" cy="0"/>
          <a:chOff x="0" y="0"/>
          <a:chExt cx="0" cy="0"/>
        </a:xfrm>
      </p:grpSpPr>
      <p:sp>
        <p:nvSpPr>
          <p:cNvPr name="Freeform 2" id="2"/>
          <p:cNvSpPr/>
          <p:nvPr/>
        </p:nvSpPr>
        <p:spPr>
          <a:xfrm flipH="false" flipV="false" rot="0">
            <a:off x="15159110" y="471192"/>
            <a:ext cx="2698706" cy="2698706"/>
          </a:xfrm>
          <a:custGeom>
            <a:avLst/>
            <a:gdLst/>
            <a:ahLst/>
            <a:cxnLst/>
            <a:rect r="r" b="b" t="t" l="l"/>
            <a:pathLst>
              <a:path h="2698706" w="2698706">
                <a:moveTo>
                  <a:pt x="0" y="0"/>
                </a:moveTo>
                <a:lnTo>
                  <a:pt x="2698706" y="0"/>
                </a:lnTo>
                <a:lnTo>
                  <a:pt x="2698706" y="2698706"/>
                </a:lnTo>
                <a:lnTo>
                  <a:pt x="0" y="2698706"/>
                </a:lnTo>
                <a:lnTo>
                  <a:pt x="0" y="0"/>
                </a:lnTo>
                <a:close/>
              </a:path>
            </a:pathLst>
          </a:custGeom>
          <a:blipFill>
            <a:blip r:embed="rId2"/>
            <a:stretch>
              <a:fillRect l="0" t="0" r="0" b="0"/>
            </a:stretch>
          </a:blipFill>
        </p:spPr>
      </p:sp>
      <p:sp>
        <p:nvSpPr>
          <p:cNvPr name="Freeform 3" id="3"/>
          <p:cNvSpPr/>
          <p:nvPr/>
        </p:nvSpPr>
        <p:spPr>
          <a:xfrm flipH="false" flipV="false" rot="0">
            <a:off x="11498580" y="5417820"/>
            <a:ext cx="5760720" cy="3840480"/>
          </a:xfrm>
          <a:custGeom>
            <a:avLst/>
            <a:gdLst/>
            <a:ahLst/>
            <a:cxnLst/>
            <a:rect r="r" b="b" t="t" l="l"/>
            <a:pathLst>
              <a:path h="3840480" w="5760720">
                <a:moveTo>
                  <a:pt x="0" y="0"/>
                </a:moveTo>
                <a:lnTo>
                  <a:pt x="5760720" y="0"/>
                </a:lnTo>
                <a:lnTo>
                  <a:pt x="5760720" y="3840480"/>
                </a:lnTo>
                <a:lnTo>
                  <a:pt x="0" y="3840480"/>
                </a:lnTo>
                <a:lnTo>
                  <a:pt x="0" y="0"/>
                </a:lnTo>
                <a:close/>
              </a:path>
            </a:pathLst>
          </a:custGeom>
          <a:blipFill>
            <a:blip r:embed="rId3"/>
            <a:stretch>
              <a:fillRect l="0" t="0" r="0" b="0"/>
            </a:stretch>
          </a:blipFill>
        </p:spPr>
      </p:sp>
      <p:sp>
        <p:nvSpPr>
          <p:cNvPr name="TextBox 4" id="4"/>
          <p:cNvSpPr txBox="true"/>
          <p:nvPr/>
        </p:nvSpPr>
        <p:spPr>
          <a:xfrm rot="0">
            <a:off x="3245257" y="933450"/>
            <a:ext cx="11133683" cy="887095"/>
          </a:xfrm>
          <a:prstGeom prst="rect">
            <a:avLst/>
          </a:prstGeom>
        </p:spPr>
        <p:txBody>
          <a:bodyPr anchor="t" rtlCol="false" tIns="0" lIns="0" bIns="0" rIns="0">
            <a:spAutoFit/>
          </a:bodyPr>
          <a:lstStyle/>
          <a:p>
            <a:pPr algn="ctr">
              <a:lnSpc>
                <a:spcPts val="7279"/>
              </a:lnSpc>
            </a:pPr>
            <a:r>
              <a:rPr lang="en-US" sz="5199" b="true">
                <a:solidFill>
                  <a:srgbClr val="FFFFFF"/>
                </a:solidFill>
                <a:latin typeface="Canva Sans Bold"/>
                <a:ea typeface="Canva Sans Bold"/>
                <a:cs typeface="Canva Sans Bold"/>
                <a:sym typeface="Canva Sans Bold"/>
              </a:rPr>
              <a:t>Common Causes of Electrical Fires</a:t>
            </a:r>
          </a:p>
        </p:txBody>
      </p:sp>
      <p:sp>
        <p:nvSpPr>
          <p:cNvPr name="TextBox 5" id="5"/>
          <p:cNvSpPr txBox="true"/>
          <p:nvPr/>
        </p:nvSpPr>
        <p:spPr>
          <a:xfrm rot="0">
            <a:off x="706869" y="2743835"/>
            <a:ext cx="10472810" cy="6514465"/>
          </a:xfrm>
          <a:prstGeom prst="rect">
            <a:avLst/>
          </a:prstGeom>
        </p:spPr>
        <p:txBody>
          <a:bodyPr anchor="t" rtlCol="false" tIns="0" lIns="0" bIns="0" rIns="0">
            <a:spAutoFit/>
          </a:bodyPr>
          <a:lstStyle/>
          <a:p>
            <a:pPr algn="just">
              <a:lnSpc>
                <a:spcPts val="4759"/>
              </a:lnSpc>
            </a:pPr>
            <a:r>
              <a:rPr lang="en-US" sz="3399" b="true">
                <a:solidFill>
                  <a:srgbClr val="FFFFFF"/>
                </a:solidFill>
                <a:latin typeface="Canva Sans Bold"/>
                <a:ea typeface="Canva Sans Bold"/>
                <a:cs typeface="Canva Sans Bold"/>
                <a:sym typeface="Canva Sans Bold"/>
              </a:rPr>
              <a:t>Overloa</a:t>
            </a:r>
            <a:r>
              <a:rPr lang="en-US" b="true" sz="3399">
                <a:solidFill>
                  <a:srgbClr val="FFFFFF"/>
                </a:solidFill>
                <a:latin typeface="Canva Sans Bold"/>
                <a:ea typeface="Canva Sans Bold"/>
                <a:cs typeface="Canva Sans Bold"/>
                <a:sym typeface="Canva Sans Bold"/>
              </a:rPr>
              <a:t>ded Circuits and Outlets</a:t>
            </a:r>
          </a:p>
          <a:p>
            <a:pPr algn="just">
              <a:lnSpc>
                <a:spcPts val="4200"/>
              </a:lnSpc>
            </a:pPr>
            <a:r>
              <a:rPr lang="en-US" sz="3000">
                <a:solidFill>
                  <a:srgbClr val="FFFFFF"/>
                </a:solidFill>
                <a:latin typeface="Canva Sans"/>
                <a:ea typeface="Canva Sans"/>
                <a:cs typeface="Canva Sans"/>
                <a:sym typeface="Canva Sans"/>
              </a:rPr>
              <a:t>When electrical circuits carry more current than they're designed to handle, the excessive heat generated can ignite surrounding materials. This commonly occurs when:</a:t>
            </a:r>
          </a:p>
          <a:p>
            <a:pPr algn="just" marL="647702" indent="-323851" lvl="1">
              <a:lnSpc>
                <a:spcPts val="4200"/>
              </a:lnSpc>
              <a:buFont typeface="Arial"/>
              <a:buChar char="•"/>
            </a:pPr>
            <a:r>
              <a:rPr lang="en-US" sz="3000">
                <a:solidFill>
                  <a:srgbClr val="FFFFFF"/>
                </a:solidFill>
                <a:latin typeface="Canva Sans"/>
                <a:ea typeface="Canva Sans"/>
                <a:cs typeface="Canva Sans"/>
                <a:sym typeface="Canva Sans"/>
              </a:rPr>
              <a:t>Multiple high-wattage appliances are plugged into a single outlet</a:t>
            </a:r>
          </a:p>
          <a:p>
            <a:pPr algn="just" marL="647702" indent="-323851" lvl="1">
              <a:lnSpc>
                <a:spcPts val="4200"/>
              </a:lnSpc>
              <a:buFont typeface="Arial"/>
              <a:buChar char="•"/>
            </a:pPr>
            <a:r>
              <a:rPr lang="en-US" sz="3000">
                <a:solidFill>
                  <a:srgbClr val="FFFFFF"/>
                </a:solidFill>
                <a:latin typeface="Canva Sans"/>
                <a:ea typeface="Canva Sans"/>
                <a:cs typeface="Canva Sans"/>
                <a:sym typeface="Canva Sans"/>
              </a:rPr>
              <a:t>Extension cords are daisy-chained together</a:t>
            </a:r>
          </a:p>
          <a:p>
            <a:pPr algn="just" marL="647702" indent="-323851" lvl="1">
              <a:lnSpc>
                <a:spcPts val="4200"/>
              </a:lnSpc>
              <a:buFont typeface="Arial"/>
              <a:buChar char="•"/>
            </a:pPr>
            <a:r>
              <a:rPr lang="en-US" sz="3000">
                <a:solidFill>
                  <a:srgbClr val="FFFFFF"/>
                </a:solidFill>
                <a:latin typeface="Canva Sans"/>
                <a:ea typeface="Canva Sans"/>
                <a:cs typeface="Canva Sans"/>
                <a:sym typeface="Canva Sans"/>
              </a:rPr>
              <a:t>Outlets are used beyond their intended capacity</a:t>
            </a:r>
          </a:p>
          <a:p>
            <a:pPr algn="just" marL="647702" indent="-323851" lvl="1">
              <a:lnSpc>
                <a:spcPts val="4200"/>
              </a:lnSpc>
              <a:buFont typeface="Arial"/>
              <a:buChar char="•"/>
            </a:pPr>
            <a:r>
              <a:rPr lang="en-US" sz="3000">
                <a:solidFill>
                  <a:srgbClr val="FFFFFF"/>
                </a:solidFill>
                <a:latin typeface="Canva Sans"/>
                <a:ea typeface="Canva Sans"/>
                <a:cs typeface="Canva Sans"/>
                <a:sym typeface="Canva Sans"/>
              </a:rPr>
              <a:t>Circuit breakers or fuses are bypassed or replaced with higher-rated ones</a:t>
            </a:r>
          </a:p>
          <a:p>
            <a:pPr algn="just">
              <a:lnSpc>
                <a:spcPts val="4759"/>
              </a:lnSpc>
            </a:pP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E87822"/>
        </a:solidFill>
      </p:bgPr>
    </p:bg>
    <p:spTree>
      <p:nvGrpSpPr>
        <p:cNvPr id="1" name=""/>
        <p:cNvGrpSpPr/>
        <p:nvPr/>
      </p:nvGrpSpPr>
      <p:grpSpPr>
        <a:xfrm>
          <a:off x="0" y="0"/>
          <a:ext cx="0" cy="0"/>
          <a:chOff x="0" y="0"/>
          <a:chExt cx="0" cy="0"/>
        </a:xfrm>
      </p:grpSpPr>
      <p:sp>
        <p:nvSpPr>
          <p:cNvPr name="Freeform 2" id="2"/>
          <p:cNvSpPr/>
          <p:nvPr/>
        </p:nvSpPr>
        <p:spPr>
          <a:xfrm flipH="false" flipV="false" rot="0">
            <a:off x="15042141" y="-291287"/>
            <a:ext cx="3431819" cy="3431819"/>
          </a:xfrm>
          <a:custGeom>
            <a:avLst/>
            <a:gdLst/>
            <a:ahLst/>
            <a:cxnLst/>
            <a:rect r="r" b="b" t="t" l="l"/>
            <a:pathLst>
              <a:path h="3431819" w="3431819">
                <a:moveTo>
                  <a:pt x="0" y="0"/>
                </a:moveTo>
                <a:lnTo>
                  <a:pt x="3431819" y="0"/>
                </a:lnTo>
                <a:lnTo>
                  <a:pt x="3431819" y="3431819"/>
                </a:lnTo>
                <a:lnTo>
                  <a:pt x="0" y="3431819"/>
                </a:lnTo>
                <a:lnTo>
                  <a:pt x="0" y="0"/>
                </a:lnTo>
                <a:close/>
              </a:path>
            </a:pathLst>
          </a:custGeom>
          <a:blipFill>
            <a:blip r:embed="rId2"/>
            <a:stretch>
              <a:fillRect l="0" t="0" r="0" b="0"/>
            </a:stretch>
          </a:blipFill>
        </p:spPr>
      </p:sp>
      <p:sp>
        <p:nvSpPr>
          <p:cNvPr name="TextBox 3" id="3"/>
          <p:cNvSpPr txBox="true"/>
          <p:nvPr/>
        </p:nvSpPr>
        <p:spPr>
          <a:xfrm rot="0">
            <a:off x="670936" y="2677935"/>
            <a:ext cx="11482647" cy="6986270"/>
          </a:xfrm>
          <a:prstGeom prst="rect">
            <a:avLst/>
          </a:prstGeom>
        </p:spPr>
        <p:txBody>
          <a:bodyPr anchor="t" rtlCol="false" tIns="0" lIns="0" bIns="0" rIns="0">
            <a:spAutoFit/>
          </a:bodyPr>
          <a:lstStyle/>
          <a:p>
            <a:pPr algn="l">
              <a:lnSpc>
                <a:spcPts val="4759"/>
              </a:lnSpc>
            </a:pPr>
            <a:r>
              <a:rPr lang="en-US" sz="3399" b="true">
                <a:solidFill>
                  <a:srgbClr val="000000"/>
                </a:solidFill>
                <a:latin typeface="Canva Sans Bold"/>
                <a:ea typeface="Canva Sans Bold"/>
                <a:cs typeface="Canva Sans Bold"/>
                <a:sym typeface="Canva Sans Bold"/>
              </a:rPr>
              <a:t>Faulty or Damage</a:t>
            </a:r>
            <a:r>
              <a:rPr lang="en-US" sz="3399" b="true">
                <a:solidFill>
                  <a:srgbClr val="000000"/>
                </a:solidFill>
                <a:latin typeface="Canva Sans Bold"/>
                <a:ea typeface="Canva Sans Bold"/>
                <a:cs typeface="Canva Sans Bold"/>
                <a:sym typeface="Canva Sans Bold"/>
              </a:rPr>
              <a:t>d Wiring</a:t>
            </a:r>
          </a:p>
          <a:p>
            <a:pPr algn="l">
              <a:lnSpc>
                <a:spcPts val="4200"/>
              </a:lnSpc>
            </a:pPr>
            <a:r>
              <a:rPr lang="en-US" sz="3000">
                <a:solidFill>
                  <a:srgbClr val="000000"/>
                </a:solidFill>
                <a:latin typeface="Canva Sans"/>
                <a:ea typeface="Canva Sans"/>
                <a:cs typeface="Canva Sans"/>
                <a:sym typeface="Canva Sans"/>
              </a:rPr>
              <a:t>Deteriorating electrical wiring systems are responsible for a significant portion of electrical fires. Common wiring issues include:</a:t>
            </a:r>
          </a:p>
          <a:p>
            <a:pPr algn="l" marL="647702" indent="-323851" lvl="1">
              <a:lnSpc>
                <a:spcPts val="4200"/>
              </a:lnSpc>
              <a:buFont typeface="Arial"/>
              <a:buChar char="•"/>
            </a:pPr>
            <a:r>
              <a:rPr lang="en-US" sz="3000">
                <a:solidFill>
                  <a:srgbClr val="000000"/>
                </a:solidFill>
                <a:latin typeface="Canva Sans"/>
                <a:ea typeface="Canva Sans"/>
                <a:cs typeface="Canva Sans"/>
                <a:sym typeface="Canva Sans"/>
              </a:rPr>
              <a:t>Aging wiring systems: Homes built before 1970 may have aluminum wiring or outdated electrical systems that don't meet current safety standards</a:t>
            </a:r>
          </a:p>
          <a:p>
            <a:pPr algn="l" marL="647702" indent="-323851" lvl="1">
              <a:lnSpc>
                <a:spcPts val="4200"/>
              </a:lnSpc>
              <a:buFont typeface="Arial"/>
              <a:buChar char="•"/>
            </a:pPr>
            <a:r>
              <a:rPr lang="en-US" sz="3000">
                <a:solidFill>
                  <a:srgbClr val="000000"/>
                </a:solidFill>
                <a:latin typeface="Canva Sans"/>
                <a:ea typeface="Canva Sans"/>
                <a:cs typeface="Canva Sans"/>
                <a:sym typeface="Canva Sans"/>
              </a:rPr>
              <a:t>Physical damage: Wiring damaged by rodents, renovation work, or normal wear and tear</a:t>
            </a:r>
          </a:p>
          <a:p>
            <a:pPr algn="l" marL="647702" indent="-323851" lvl="1">
              <a:lnSpc>
                <a:spcPts val="4200"/>
              </a:lnSpc>
              <a:buFont typeface="Arial"/>
              <a:buChar char="•"/>
            </a:pPr>
            <a:r>
              <a:rPr lang="en-US" sz="3000">
                <a:solidFill>
                  <a:srgbClr val="000000"/>
                </a:solidFill>
                <a:latin typeface="Canva Sans"/>
                <a:ea typeface="Canva Sans"/>
                <a:cs typeface="Canva Sans"/>
                <a:sym typeface="Canva Sans"/>
              </a:rPr>
              <a:t>Improper installations: DIY electrical work or installations by unqualified individuals</a:t>
            </a:r>
          </a:p>
          <a:p>
            <a:pPr algn="l" marL="647702" indent="-323851" lvl="1">
              <a:lnSpc>
                <a:spcPts val="4200"/>
              </a:lnSpc>
              <a:buFont typeface="Arial"/>
              <a:buChar char="•"/>
            </a:pPr>
            <a:r>
              <a:rPr lang="en-US" sz="3000">
                <a:solidFill>
                  <a:srgbClr val="000000"/>
                </a:solidFill>
                <a:latin typeface="Canva Sans"/>
                <a:ea typeface="Canva Sans"/>
                <a:cs typeface="Canva Sans"/>
                <a:sym typeface="Canva Sans"/>
              </a:rPr>
              <a:t>Loose connections: Connections that become loose over time, creating arcing and heat</a:t>
            </a:r>
          </a:p>
        </p:txBody>
      </p:sp>
      <p:sp>
        <p:nvSpPr>
          <p:cNvPr name="Freeform 4" id="4"/>
          <p:cNvSpPr/>
          <p:nvPr/>
        </p:nvSpPr>
        <p:spPr>
          <a:xfrm flipH="false" flipV="false" rot="0">
            <a:off x="12541457" y="5017648"/>
            <a:ext cx="5285182" cy="4646556"/>
          </a:xfrm>
          <a:custGeom>
            <a:avLst/>
            <a:gdLst/>
            <a:ahLst/>
            <a:cxnLst/>
            <a:rect r="r" b="b" t="t" l="l"/>
            <a:pathLst>
              <a:path h="4646556" w="5285182">
                <a:moveTo>
                  <a:pt x="0" y="0"/>
                </a:moveTo>
                <a:lnTo>
                  <a:pt x="5285182" y="0"/>
                </a:lnTo>
                <a:lnTo>
                  <a:pt x="5285182" y="4646557"/>
                </a:lnTo>
                <a:lnTo>
                  <a:pt x="0" y="4646557"/>
                </a:lnTo>
                <a:lnTo>
                  <a:pt x="0" y="0"/>
                </a:lnTo>
                <a:close/>
              </a:path>
            </a:pathLst>
          </a:custGeom>
          <a:blipFill>
            <a:blip r:embed="rId3"/>
            <a:stretch>
              <a:fillRect l="0" t="0" r="0" b="0"/>
            </a:stretch>
          </a:blipFill>
        </p:spPr>
      </p:sp>
      <p:sp>
        <p:nvSpPr>
          <p:cNvPr name="TextBox 5" id="5"/>
          <p:cNvSpPr txBox="true"/>
          <p:nvPr/>
        </p:nvSpPr>
        <p:spPr>
          <a:xfrm rot="0">
            <a:off x="1028700" y="933450"/>
            <a:ext cx="5383560" cy="887095"/>
          </a:xfrm>
          <a:prstGeom prst="rect">
            <a:avLst/>
          </a:prstGeom>
        </p:spPr>
        <p:txBody>
          <a:bodyPr anchor="t" rtlCol="false" tIns="0" lIns="0" bIns="0" rIns="0">
            <a:spAutoFit/>
          </a:bodyPr>
          <a:lstStyle/>
          <a:p>
            <a:pPr algn="ctr">
              <a:lnSpc>
                <a:spcPts val="7279"/>
              </a:lnSpc>
            </a:pPr>
            <a:r>
              <a:rPr lang="en-US" sz="5199" b="true">
                <a:solidFill>
                  <a:srgbClr val="000000"/>
                </a:solidFill>
                <a:latin typeface="Canva Sans Bold"/>
                <a:ea typeface="Canva Sans Bold"/>
                <a:cs typeface="Canva Sans Bold"/>
                <a:sym typeface="Canva Sans Bold"/>
              </a:rPr>
              <a:t>Common Causes</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FEFEFE"/>
        </a:solidFill>
      </p:bgPr>
    </p:bg>
    <p:spTree>
      <p:nvGrpSpPr>
        <p:cNvPr id="1" name=""/>
        <p:cNvGrpSpPr/>
        <p:nvPr/>
      </p:nvGrpSpPr>
      <p:grpSpPr>
        <a:xfrm>
          <a:off x="0" y="0"/>
          <a:ext cx="0" cy="0"/>
          <a:chOff x="0" y="0"/>
          <a:chExt cx="0" cy="0"/>
        </a:xfrm>
      </p:grpSpPr>
      <p:sp>
        <p:nvSpPr>
          <p:cNvPr name="Freeform 2" id="2"/>
          <p:cNvSpPr/>
          <p:nvPr/>
        </p:nvSpPr>
        <p:spPr>
          <a:xfrm flipH="false" flipV="false" rot="0">
            <a:off x="14670033" y="570252"/>
            <a:ext cx="2698706" cy="2698706"/>
          </a:xfrm>
          <a:custGeom>
            <a:avLst/>
            <a:gdLst/>
            <a:ahLst/>
            <a:cxnLst/>
            <a:rect r="r" b="b" t="t" l="l"/>
            <a:pathLst>
              <a:path h="2698706" w="2698706">
                <a:moveTo>
                  <a:pt x="0" y="0"/>
                </a:moveTo>
                <a:lnTo>
                  <a:pt x="2698706" y="0"/>
                </a:lnTo>
                <a:lnTo>
                  <a:pt x="2698706" y="2698706"/>
                </a:lnTo>
                <a:lnTo>
                  <a:pt x="0" y="2698706"/>
                </a:lnTo>
                <a:lnTo>
                  <a:pt x="0" y="0"/>
                </a:lnTo>
                <a:close/>
              </a:path>
            </a:pathLst>
          </a:custGeom>
          <a:blipFill>
            <a:blip r:embed="rId2"/>
            <a:stretch>
              <a:fillRect l="0" t="0" r="0" b="0"/>
            </a:stretch>
          </a:blipFill>
        </p:spPr>
      </p:sp>
      <p:sp>
        <p:nvSpPr>
          <p:cNvPr name="Freeform 3" id="3"/>
          <p:cNvSpPr/>
          <p:nvPr/>
        </p:nvSpPr>
        <p:spPr>
          <a:xfrm flipH="false" flipV="false" rot="0">
            <a:off x="11302222" y="4461497"/>
            <a:ext cx="6066517" cy="4044345"/>
          </a:xfrm>
          <a:custGeom>
            <a:avLst/>
            <a:gdLst/>
            <a:ahLst/>
            <a:cxnLst/>
            <a:rect r="r" b="b" t="t" l="l"/>
            <a:pathLst>
              <a:path h="4044345" w="6066517">
                <a:moveTo>
                  <a:pt x="0" y="0"/>
                </a:moveTo>
                <a:lnTo>
                  <a:pt x="6066517" y="0"/>
                </a:lnTo>
                <a:lnTo>
                  <a:pt x="6066517" y="4044345"/>
                </a:lnTo>
                <a:lnTo>
                  <a:pt x="0" y="4044345"/>
                </a:lnTo>
                <a:lnTo>
                  <a:pt x="0" y="0"/>
                </a:lnTo>
                <a:close/>
              </a:path>
            </a:pathLst>
          </a:custGeom>
          <a:blipFill>
            <a:blip r:embed="rId3"/>
            <a:stretch>
              <a:fillRect l="0" t="0" r="0" b="0"/>
            </a:stretch>
          </a:blipFill>
        </p:spPr>
      </p:sp>
      <p:sp>
        <p:nvSpPr>
          <p:cNvPr name="TextBox 4" id="4"/>
          <p:cNvSpPr txBox="true"/>
          <p:nvPr/>
        </p:nvSpPr>
        <p:spPr>
          <a:xfrm rot="0">
            <a:off x="1028700" y="537527"/>
            <a:ext cx="5383560" cy="887095"/>
          </a:xfrm>
          <a:prstGeom prst="rect">
            <a:avLst/>
          </a:prstGeom>
        </p:spPr>
        <p:txBody>
          <a:bodyPr anchor="t" rtlCol="false" tIns="0" lIns="0" bIns="0" rIns="0">
            <a:spAutoFit/>
          </a:bodyPr>
          <a:lstStyle/>
          <a:p>
            <a:pPr algn="ctr">
              <a:lnSpc>
                <a:spcPts val="7279"/>
              </a:lnSpc>
            </a:pPr>
            <a:r>
              <a:rPr lang="en-US" sz="5199" b="true">
                <a:solidFill>
                  <a:srgbClr val="000000"/>
                </a:solidFill>
                <a:latin typeface="Canva Sans Bold"/>
                <a:ea typeface="Canva Sans Bold"/>
                <a:cs typeface="Canva Sans Bold"/>
                <a:sym typeface="Canva Sans Bold"/>
              </a:rPr>
              <a:t>Common Causes</a:t>
            </a:r>
          </a:p>
        </p:txBody>
      </p:sp>
      <p:sp>
        <p:nvSpPr>
          <p:cNvPr name="TextBox 5" id="5"/>
          <p:cNvSpPr txBox="true"/>
          <p:nvPr/>
        </p:nvSpPr>
        <p:spPr>
          <a:xfrm rot="0">
            <a:off x="775855" y="1852930"/>
            <a:ext cx="10526367" cy="7047865"/>
          </a:xfrm>
          <a:prstGeom prst="rect">
            <a:avLst/>
          </a:prstGeom>
        </p:spPr>
        <p:txBody>
          <a:bodyPr anchor="t" rtlCol="false" tIns="0" lIns="0" bIns="0" rIns="0">
            <a:spAutoFit/>
          </a:bodyPr>
          <a:lstStyle/>
          <a:p>
            <a:pPr algn="l">
              <a:lnSpc>
                <a:spcPts val="4759"/>
              </a:lnSpc>
            </a:pPr>
            <a:r>
              <a:rPr lang="en-US" sz="3399" b="true">
                <a:solidFill>
                  <a:srgbClr val="000000"/>
                </a:solidFill>
                <a:latin typeface="Canva Sans Bold"/>
                <a:ea typeface="Canva Sans Bold"/>
                <a:cs typeface="Canva Sans Bold"/>
                <a:sym typeface="Canva Sans Bold"/>
              </a:rPr>
              <a:t>Defective Electrical Equipment and </a:t>
            </a:r>
            <a:r>
              <a:rPr lang="en-US" sz="3399" b="true">
                <a:solidFill>
                  <a:srgbClr val="000000"/>
                </a:solidFill>
                <a:latin typeface="Canva Sans Bold"/>
                <a:ea typeface="Canva Sans Bold"/>
                <a:cs typeface="Canva Sans Bold"/>
                <a:sym typeface="Canva Sans Bold"/>
              </a:rPr>
              <a:t>Appliances</a:t>
            </a:r>
          </a:p>
          <a:p>
            <a:pPr algn="l">
              <a:lnSpc>
                <a:spcPts val="4200"/>
              </a:lnSpc>
            </a:pPr>
            <a:r>
              <a:rPr lang="en-US" sz="3000">
                <a:solidFill>
                  <a:srgbClr val="000000"/>
                </a:solidFill>
                <a:latin typeface="Canva Sans"/>
                <a:ea typeface="Canva Sans"/>
                <a:cs typeface="Canva Sans"/>
                <a:sym typeface="Canva Sans"/>
              </a:rPr>
              <a:t>Malfunctioning electrical devices and appliances are another major fire source:</a:t>
            </a:r>
          </a:p>
          <a:p>
            <a:pPr algn="l" marL="647702" indent="-323851" lvl="1">
              <a:lnSpc>
                <a:spcPts val="4200"/>
              </a:lnSpc>
              <a:buFont typeface="Arial"/>
              <a:buChar char="•"/>
            </a:pPr>
            <a:r>
              <a:rPr lang="en-US" sz="3000">
                <a:solidFill>
                  <a:srgbClr val="000000"/>
                </a:solidFill>
                <a:latin typeface="Canva Sans"/>
                <a:ea typeface="Canva Sans"/>
                <a:cs typeface="Canva Sans"/>
                <a:sym typeface="Canva Sans"/>
              </a:rPr>
              <a:t>Manufacturing defects: Equipment that leaves the factory with inherent flaws</a:t>
            </a:r>
          </a:p>
          <a:p>
            <a:pPr algn="l" marL="647702" indent="-323851" lvl="1">
              <a:lnSpc>
                <a:spcPts val="4200"/>
              </a:lnSpc>
              <a:buFont typeface="Arial"/>
              <a:buChar char="•"/>
            </a:pPr>
            <a:r>
              <a:rPr lang="en-US" sz="3000">
                <a:solidFill>
                  <a:srgbClr val="000000"/>
                </a:solidFill>
                <a:latin typeface="Canva Sans"/>
                <a:ea typeface="Canva Sans"/>
                <a:cs typeface="Canva Sans"/>
                <a:sym typeface="Canva Sans"/>
              </a:rPr>
              <a:t>Lack of maintenance: Appliances that haven't received proper cleaning or servicing</a:t>
            </a:r>
          </a:p>
          <a:p>
            <a:pPr algn="l" marL="647702" indent="-323851" lvl="1">
              <a:lnSpc>
                <a:spcPts val="4200"/>
              </a:lnSpc>
              <a:buFont typeface="Arial"/>
              <a:buChar char="•"/>
            </a:pPr>
            <a:r>
              <a:rPr lang="en-US" sz="3000">
                <a:solidFill>
                  <a:srgbClr val="000000"/>
                </a:solidFill>
                <a:latin typeface="Canva Sans"/>
                <a:ea typeface="Canva Sans"/>
                <a:cs typeface="Canva Sans"/>
                <a:sym typeface="Canva Sans"/>
              </a:rPr>
              <a:t>Using damaged equipment: Continuing to use appliances with frayed cords, cracked casings, or other visible damage</a:t>
            </a:r>
          </a:p>
          <a:p>
            <a:pPr algn="l" marL="647702" indent="-323851" lvl="1">
              <a:lnSpc>
                <a:spcPts val="4200"/>
              </a:lnSpc>
              <a:buFont typeface="Arial"/>
              <a:buChar char="•"/>
            </a:pPr>
            <a:r>
              <a:rPr lang="en-US" sz="3000">
                <a:solidFill>
                  <a:srgbClr val="000000"/>
                </a:solidFill>
                <a:latin typeface="Canva Sans"/>
                <a:ea typeface="Canva Sans"/>
                <a:cs typeface="Canva Sans"/>
                <a:sym typeface="Canva Sans"/>
              </a:rPr>
              <a:t>Improper use: Operating equipment outside of manufacturer specifications</a:t>
            </a:r>
          </a:p>
          <a:p>
            <a:pPr algn="ctr">
              <a:lnSpc>
                <a:spcPts val="4759"/>
              </a:lnSpc>
            </a:pP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A9ABBB"/>
        </a:solidFill>
      </p:bgPr>
    </p:bg>
    <p:spTree>
      <p:nvGrpSpPr>
        <p:cNvPr id="1" name=""/>
        <p:cNvGrpSpPr/>
        <p:nvPr/>
      </p:nvGrpSpPr>
      <p:grpSpPr>
        <a:xfrm>
          <a:off x="0" y="0"/>
          <a:ext cx="0" cy="0"/>
          <a:chOff x="0" y="0"/>
          <a:chExt cx="0" cy="0"/>
        </a:xfrm>
      </p:grpSpPr>
      <p:sp>
        <p:nvSpPr>
          <p:cNvPr name="TextBox 2" id="2"/>
          <p:cNvSpPr txBox="true"/>
          <p:nvPr/>
        </p:nvSpPr>
        <p:spPr>
          <a:xfrm rot="0">
            <a:off x="649881" y="2391824"/>
            <a:ext cx="10791891" cy="7047865"/>
          </a:xfrm>
          <a:prstGeom prst="rect">
            <a:avLst/>
          </a:prstGeom>
        </p:spPr>
        <p:txBody>
          <a:bodyPr anchor="t" rtlCol="false" tIns="0" lIns="0" bIns="0" rIns="0">
            <a:spAutoFit/>
          </a:bodyPr>
          <a:lstStyle/>
          <a:p>
            <a:pPr algn="l">
              <a:lnSpc>
                <a:spcPts val="4759"/>
              </a:lnSpc>
            </a:pPr>
            <a:r>
              <a:rPr lang="en-US" sz="3399" b="true">
                <a:solidFill>
                  <a:srgbClr val="000000"/>
                </a:solidFill>
                <a:latin typeface="Canva Sans Bold"/>
                <a:ea typeface="Canva Sans Bold"/>
                <a:cs typeface="Canva Sans Bold"/>
                <a:sym typeface="Canva Sans Bold"/>
              </a:rPr>
              <a:t>Heat-Generating</a:t>
            </a:r>
            <a:r>
              <a:rPr lang="en-US" sz="3399" b="true">
                <a:solidFill>
                  <a:srgbClr val="000000"/>
                </a:solidFill>
                <a:latin typeface="Canva Sans Bold"/>
                <a:ea typeface="Canva Sans Bold"/>
                <a:cs typeface="Canva Sans Bold"/>
                <a:sym typeface="Canva Sans Bold"/>
              </a:rPr>
              <a:t> Equipment</a:t>
            </a:r>
          </a:p>
          <a:p>
            <a:pPr algn="l">
              <a:lnSpc>
                <a:spcPts val="4200"/>
              </a:lnSpc>
            </a:pPr>
            <a:r>
              <a:rPr lang="en-US" sz="3000">
                <a:solidFill>
                  <a:srgbClr val="000000"/>
                </a:solidFill>
                <a:latin typeface="Canva Sans"/>
                <a:ea typeface="Canva Sans"/>
                <a:cs typeface="Canva Sans"/>
                <a:sym typeface="Canva Sans"/>
              </a:rPr>
              <a:t>Certain types of electrical equipment generate significant heat during normal operation and require special attention:</a:t>
            </a:r>
          </a:p>
          <a:p>
            <a:pPr algn="l" marL="647702" indent="-323851" lvl="1">
              <a:lnSpc>
                <a:spcPts val="4200"/>
              </a:lnSpc>
              <a:buFont typeface="Arial"/>
              <a:buChar char="•"/>
            </a:pPr>
            <a:r>
              <a:rPr lang="en-US" sz="3000">
                <a:solidFill>
                  <a:srgbClr val="000000"/>
                </a:solidFill>
                <a:latin typeface="Canva Sans"/>
                <a:ea typeface="Canva Sans"/>
                <a:cs typeface="Canva Sans"/>
                <a:sym typeface="Canva Sans"/>
              </a:rPr>
              <a:t>Space heaters: Responsible for approximately 1,700 house fires annually according to the NFPA</a:t>
            </a:r>
          </a:p>
          <a:p>
            <a:pPr algn="l" marL="647702" indent="-323851" lvl="1">
              <a:lnSpc>
                <a:spcPts val="4200"/>
              </a:lnSpc>
              <a:buFont typeface="Arial"/>
              <a:buChar char="•"/>
            </a:pPr>
            <a:r>
              <a:rPr lang="en-US" sz="3000">
                <a:solidFill>
                  <a:srgbClr val="000000"/>
                </a:solidFill>
                <a:latin typeface="Canva Sans"/>
                <a:ea typeface="Canva Sans"/>
                <a:cs typeface="Canva Sans"/>
                <a:sym typeface="Canva Sans"/>
              </a:rPr>
              <a:t>Heating elements: Including those in dryers, ovens, and water heaters</a:t>
            </a:r>
          </a:p>
          <a:p>
            <a:pPr algn="l" marL="647702" indent="-323851" lvl="1">
              <a:lnSpc>
                <a:spcPts val="4200"/>
              </a:lnSpc>
              <a:buFont typeface="Arial"/>
              <a:buChar char="•"/>
            </a:pPr>
            <a:r>
              <a:rPr lang="en-US" sz="3000">
                <a:solidFill>
                  <a:srgbClr val="000000"/>
                </a:solidFill>
                <a:latin typeface="Canva Sans"/>
                <a:ea typeface="Canva Sans"/>
                <a:cs typeface="Canva Sans"/>
                <a:sym typeface="Canva Sans"/>
              </a:rPr>
              <a:t>Light fixtures: Particularly those with bulbs exceeding recommended wattage</a:t>
            </a:r>
          </a:p>
          <a:p>
            <a:pPr algn="l" marL="647702" indent="-323851" lvl="1">
              <a:lnSpc>
                <a:spcPts val="4200"/>
              </a:lnSpc>
              <a:buFont typeface="Arial"/>
              <a:buChar char="•"/>
            </a:pPr>
            <a:r>
              <a:rPr lang="en-US" sz="3000">
                <a:solidFill>
                  <a:srgbClr val="000000"/>
                </a:solidFill>
                <a:latin typeface="Canva Sans"/>
                <a:ea typeface="Canva Sans"/>
                <a:cs typeface="Canva Sans"/>
                <a:sym typeface="Canva Sans"/>
              </a:rPr>
              <a:t>Motor-driven equipment: Tools and appliances with electric motors that can overheat</a:t>
            </a:r>
          </a:p>
          <a:p>
            <a:pPr algn="l">
              <a:lnSpc>
                <a:spcPts val="4759"/>
              </a:lnSpc>
            </a:pPr>
          </a:p>
        </p:txBody>
      </p:sp>
      <p:sp>
        <p:nvSpPr>
          <p:cNvPr name="Freeform 3" id="3"/>
          <p:cNvSpPr/>
          <p:nvPr/>
        </p:nvSpPr>
        <p:spPr>
          <a:xfrm flipH="false" flipV="false" rot="0">
            <a:off x="11766042" y="1028700"/>
            <a:ext cx="5493258" cy="8229600"/>
          </a:xfrm>
          <a:custGeom>
            <a:avLst/>
            <a:gdLst/>
            <a:ahLst/>
            <a:cxnLst/>
            <a:rect r="r" b="b" t="t" l="l"/>
            <a:pathLst>
              <a:path h="8229600" w="5493258">
                <a:moveTo>
                  <a:pt x="0" y="0"/>
                </a:moveTo>
                <a:lnTo>
                  <a:pt x="5493258" y="0"/>
                </a:lnTo>
                <a:lnTo>
                  <a:pt x="5493258" y="8229600"/>
                </a:lnTo>
                <a:lnTo>
                  <a:pt x="0" y="8229600"/>
                </a:lnTo>
                <a:lnTo>
                  <a:pt x="0" y="0"/>
                </a:lnTo>
                <a:close/>
              </a:path>
            </a:pathLst>
          </a:custGeom>
          <a:blipFill>
            <a:blip r:embed="rId2"/>
            <a:stretch>
              <a:fillRect l="0" t="0" r="0" b="0"/>
            </a:stretch>
          </a:blipFill>
        </p:spPr>
      </p:sp>
      <p:sp>
        <p:nvSpPr>
          <p:cNvPr name="TextBox 4" id="4"/>
          <p:cNvSpPr txBox="true"/>
          <p:nvPr/>
        </p:nvSpPr>
        <p:spPr>
          <a:xfrm rot="0">
            <a:off x="1743516" y="933450"/>
            <a:ext cx="5383560" cy="887095"/>
          </a:xfrm>
          <a:prstGeom prst="rect">
            <a:avLst/>
          </a:prstGeom>
        </p:spPr>
        <p:txBody>
          <a:bodyPr anchor="t" rtlCol="false" tIns="0" lIns="0" bIns="0" rIns="0">
            <a:spAutoFit/>
          </a:bodyPr>
          <a:lstStyle/>
          <a:p>
            <a:pPr algn="ctr">
              <a:lnSpc>
                <a:spcPts val="7279"/>
              </a:lnSpc>
            </a:pPr>
            <a:r>
              <a:rPr lang="en-US" sz="5199" b="true">
                <a:solidFill>
                  <a:srgbClr val="000000"/>
                </a:solidFill>
                <a:latin typeface="Canva Sans Bold"/>
                <a:ea typeface="Canva Sans Bold"/>
                <a:cs typeface="Canva Sans Bold"/>
                <a:sym typeface="Canva Sans Bold"/>
              </a:rPr>
              <a:t>Common Causes</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202554"/>
        </a:solidFill>
      </p:bgPr>
    </p:bg>
    <p:spTree>
      <p:nvGrpSpPr>
        <p:cNvPr id="1" name=""/>
        <p:cNvGrpSpPr/>
        <p:nvPr/>
      </p:nvGrpSpPr>
      <p:grpSpPr>
        <a:xfrm>
          <a:off x="0" y="0"/>
          <a:ext cx="0" cy="0"/>
          <a:chOff x="0" y="0"/>
          <a:chExt cx="0" cy="0"/>
        </a:xfrm>
      </p:grpSpPr>
      <p:sp>
        <p:nvSpPr>
          <p:cNvPr name="Freeform 2" id="2"/>
          <p:cNvSpPr/>
          <p:nvPr/>
        </p:nvSpPr>
        <p:spPr>
          <a:xfrm flipH="false" flipV="false" rot="0">
            <a:off x="15159110" y="471192"/>
            <a:ext cx="2698706" cy="2698706"/>
          </a:xfrm>
          <a:custGeom>
            <a:avLst/>
            <a:gdLst/>
            <a:ahLst/>
            <a:cxnLst/>
            <a:rect r="r" b="b" t="t" l="l"/>
            <a:pathLst>
              <a:path h="2698706" w="2698706">
                <a:moveTo>
                  <a:pt x="0" y="0"/>
                </a:moveTo>
                <a:lnTo>
                  <a:pt x="2698706" y="0"/>
                </a:lnTo>
                <a:lnTo>
                  <a:pt x="2698706" y="2698706"/>
                </a:lnTo>
                <a:lnTo>
                  <a:pt x="0" y="2698706"/>
                </a:lnTo>
                <a:lnTo>
                  <a:pt x="0" y="0"/>
                </a:lnTo>
                <a:close/>
              </a:path>
            </a:pathLst>
          </a:custGeom>
          <a:blipFill>
            <a:blip r:embed="rId2"/>
            <a:stretch>
              <a:fillRect l="0" t="0" r="0" b="0"/>
            </a:stretch>
          </a:blipFill>
        </p:spPr>
      </p:sp>
      <p:sp>
        <p:nvSpPr>
          <p:cNvPr name="Freeform 3" id="3"/>
          <p:cNvSpPr/>
          <p:nvPr/>
        </p:nvSpPr>
        <p:spPr>
          <a:xfrm flipH="false" flipV="false" rot="0">
            <a:off x="10154964" y="4520596"/>
            <a:ext cx="7104336" cy="4737704"/>
          </a:xfrm>
          <a:custGeom>
            <a:avLst/>
            <a:gdLst/>
            <a:ahLst/>
            <a:cxnLst/>
            <a:rect r="r" b="b" t="t" l="l"/>
            <a:pathLst>
              <a:path h="4737704" w="7104336">
                <a:moveTo>
                  <a:pt x="0" y="0"/>
                </a:moveTo>
                <a:lnTo>
                  <a:pt x="7104336" y="0"/>
                </a:lnTo>
                <a:lnTo>
                  <a:pt x="7104336" y="4737704"/>
                </a:lnTo>
                <a:lnTo>
                  <a:pt x="0" y="4737704"/>
                </a:lnTo>
                <a:lnTo>
                  <a:pt x="0" y="0"/>
                </a:lnTo>
                <a:close/>
              </a:path>
            </a:pathLst>
          </a:custGeom>
          <a:blipFill>
            <a:blip r:embed="rId3"/>
            <a:stretch>
              <a:fillRect l="0" t="0" r="0" b="0"/>
            </a:stretch>
          </a:blipFill>
        </p:spPr>
      </p:sp>
      <p:sp>
        <p:nvSpPr>
          <p:cNvPr name="TextBox 4" id="4"/>
          <p:cNvSpPr txBox="true"/>
          <p:nvPr/>
        </p:nvSpPr>
        <p:spPr>
          <a:xfrm rot="0">
            <a:off x="846428" y="1753870"/>
            <a:ext cx="9113621" cy="7519670"/>
          </a:xfrm>
          <a:prstGeom prst="rect">
            <a:avLst/>
          </a:prstGeom>
        </p:spPr>
        <p:txBody>
          <a:bodyPr anchor="t" rtlCol="false" tIns="0" lIns="0" bIns="0" rIns="0">
            <a:spAutoFit/>
          </a:bodyPr>
          <a:lstStyle/>
          <a:p>
            <a:pPr algn="l">
              <a:lnSpc>
                <a:spcPts val="4759"/>
              </a:lnSpc>
            </a:pPr>
            <a:r>
              <a:rPr lang="en-US" sz="3399" b="true">
                <a:solidFill>
                  <a:srgbClr val="FFFFFF"/>
                </a:solidFill>
                <a:latin typeface="Canva Sans Bold"/>
                <a:ea typeface="Canva Sans Bold"/>
                <a:cs typeface="Canva Sans Bold"/>
                <a:sym typeface="Canva Sans Bold"/>
              </a:rPr>
              <a:t>Environmental Factors</a:t>
            </a:r>
          </a:p>
          <a:p>
            <a:pPr algn="l">
              <a:lnSpc>
                <a:spcPts val="4200"/>
              </a:lnSpc>
            </a:pPr>
            <a:r>
              <a:rPr lang="en-US" sz="3000">
                <a:solidFill>
                  <a:srgbClr val="FFFFFF"/>
                </a:solidFill>
                <a:latin typeface="Canva Sans"/>
                <a:ea typeface="Canva Sans"/>
                <a:cs typeface="Canva Sans"/>
                <a:sym typeface="Canva Sans"/>
              </a:rPr>
              <a:t>External con</a:t>
            </a:r>
            <a:r>
              <a:rPr lang="en-US" sz="3000">
                <a:solidFill>
                  <a:srgbClr val="FFFFFF"/>
                </a:solidFill>
                <a:latin typeface="Canva Sans"/>
                <a:ea typeface="Canva Sans"/>
                <a:cs typeface="Canva Sans"/>
                <a:sym typeface="Canva Sans"/>
              </a:rPr>
              <a:t>ditions can contribute to electrical fire risks:</a:t>
            </a:r>
          </a:p>
          <a:p>
            <a:pPr algn="l" marL="647702" indent="-323851" lvl="1">
              <a:lnSpc>
                <a:spcPts val="4200"/>
              </a:lnSpc>
              <a:buFont typeface="Arial"/>
              <a:buChar char="•"/>
            </a:pPr>
            <a:r>
              <a:rPr lang="en-US" sz="3000">
                <a:solidFill>
                  <a:srgbClr val="FFFFFF"/>
                </a:solidFill>
                <a:latin typeface="Canva Sans"/>
                <a:ea typeface="Canva Sans"/>
                <a:cs typeface="Canva Sans"/>
                <a:sym typeface="Canva Sans"/>
              </a:rPr>
              <a:t>Moisture exposure: Water and electricity create dangerous conditions that can lead to short circuits and fires</a:t>
            </a:r>
          </a:p>
          <a:p>
            <a:pPr algn="l" marL="647702" indent="-323851" lvl="1">
              <a:lnSpc>
                <a:spcPts val="4200"/>
              </a:lnSpc>
              <a:buFont typeface="Arial"/>
              <a:buChar char="•"/>
            </a:pPr>
            <a:r>
              <a:rPr lang="en-US" sz="3000">
                <a:solidFill>
                  <a:srgbClr val="FFFFFF"/>
                </a:solidFill>
                <a:latin typeface="Canva Sans"/>
                <a:ea typeface="Canva Sans"/>
                <a:cs typeface="Canva Sans"/>
                <a:sym typeface="Canva Sans"/>
              </a:rPr>
              <a:t>Dust accumulation: Excessive dust on electrical equipment can create insulation and heat dissipation problems</a:t>
            </a:r>
          </a:p>
          <a:p>
            <a:pPr algn="l" marL="647702" indent="-323851" lvl="1">
              <a:lnSpc>
                <a:spcPts val="4200"/>
              </a:lnSpc>
              <a:buFont typeface="Arial"/>
              <a:buChar char="•"/>
            </a:pPr>
            <a:r>
              <a:rPr lang="en-US" sz="3000">
                <a:solidFill>
                  <a:srgbClr val="FFFFFF"/>
                </a:solidFill>
                <a:latin typeface="Canva Sans"/>
                <a:ea typeface="Canva Sans"/>
                <a:cs typeface="Canva Sans"/>
                <a:sym typeface="Canva Sans"/>
              </a:rPr>
              <a:t>Extreme temperatures: Both hot and cold conditions can affect electrical system performance</a:t>
            </a:r>
          </a:p>
          <a:p>
            <a:pPr algn="l" marL="647702" indent="-323851" lvl="1">
              <a:lnSpc>
                <a:spcPts val="4200"/>
              </a:lnSpc>
              <a:buFont typeface="Arial"/>
              <a:buChar char="•"/>
            </a:pPr>
            <a:r>
              <a:rPr lang="en-US" sz="3000">
                <a:solidFill>
                  <a:srgbClr val="FFFFFF"/>
                </a:solidFill>
                <a:latin typeface="Canva Sans"/>
                <a:ea typeface="Canva Sans"/>
                <a:cs typeface="Canva Sans"/>
                <a:sym typeface="Canva Sans"/>
              </a:rPr>
              <a:t>Corrosive environments: Chemical exposure that degrades electrical components</a:t>
            </a:r>
          </a:p>
        </p:txBody>
      </p:sp>
      <p:sp>
        <p:nvSpPr>
          <p:cNvPr name="TextBox 5" id="5"/>
          <p:cNvSpPr txBox="true"/>
          <p:nvPr/>
        </p:nvSpPr>
        <p:spPr>
          <a:xfrm rot="0">
            <a:off x="1028700" y="537527"/>
            <a:ext cx="5383560" cy="887095"/>
          </a:xfrm>
          <a:prstGeom prst="rect">
            <a:avLst/>
          </a:prstGeom>
        </p:spPr>
        <p:txBody>
          <a:bodyPr anchor="t" rtlCol="false" tIns="0" lIns="0" bIns="0" rIns="0">
            <a:spAutoFit/>
          </a:bodyPr>
          <a:lstStyle/>
          <a:p>
            <a:pPr algn="ctr">
              <a:lnSpc>
                <a:spcPts val="7279"/>
              </a:lnSpc>
            </a:pPr>
            <a:r>
              <a:rPr lang="en-US" sz="5199" b="true">
                <a:solidFill>
                  <a:srgbClr val="FFFFFF"/>
                </a:solidFill>
                <a:latin typeface="Canva Sans Bold"/>
                <a:ea typeface="Canva Sans Bold"/>
                <a:cs typeface="Canva Sans Bold"/>
                <a:sym typeface="Canva Sans Bold"/>
              </a:rPr>
              <a:t>Common Causes</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E87822"/>
        </a:solidFill>
      </p:bgPr>
    </p:bg>
    <p:spTree>
      <p:nvGrpSpPr>
        <p:cNvPr id="1" name=""/>
        <p:cNvGrpSpPr/>
        <p:nvPr/>
      </p:nvGrpSpPr>
      <p:grpSpPr>
        <a:xfrm>
          <a:off x="0" y="0"/>
          <a:ext cx="0" cy="0"/>
          <a:chOff x="0" y="0"/>
          <a:chExt cx="0" cy="0"/>
        </a:xfrm>
      </p:grpSpPr>
      <p:sp>
        <p:nvSpPr>
          <p:cNvPr name="Freeform 2" id="2"/>
          <p:cNvSpPr/>
          <p:nvPr/>
        </p:nvSpPr>
        <p:spPr>
          <a:xfrm flipH="false" flipV="false" rot="0">
            <a:off x="15543390" y="-687210"/>
            <a:ext cx="3431819" cy="3431819"/>
          </a:xfrm>
          <a:custGeom>
            <a:avLst/>
            <a:gdLst/>
            <a:ahLst/>
            <a:cxnLst/>
            <a:rect r="r" b="b" t="t" l="l"/>
            <a:pathLst>
              <a:path h="3431819" w="3431819">
                <a:moveTo>
                  <a:pt x="0" y="0"/>
                </a:moveTo>
                <a:lnTo>
                  <a:pt x="3431820" y="0"/>
                </a:lnTo>
                <a:lnTo>
                  <a:pt x="3431820" y="3431820"/>
                </a:lnTo>
                <a:lnTo>
                  <a:pt x="0" y="3431820"/>
                </a:lnTo>
                <a:lnTo>
                  <a:pt x="0" y="0"/>
                </a:lnTo>
                <a:close/>
              </a:path>
            </a:pathLst>
          </a:custGeom>
          <a:blipFill>
            <a:blip r:embed="rId2"/>
            <a:stretch>
              <a:fillRect l="0" t="0" r="0" b="0"/>
            </a:stretch>
          </a:blipFill>
        </p:spPr>
      </p:sp>
      <p:sp>
        <p:nvSpPr>
          <p:cNvPr name="Freeform 3" id="3"/>
          <p:cNvSpPr/>
          <p:nvPr/>
        </p:nvSpPr>
        <p:spPr>
          <a:xfrm flipH="false" flipV="false" rot="0">
            <a:off x="10946325" y="2137035"/>
            <a:ext cx="4979522" cy="7358899"/>
          </a:xfrm>
          <a:custGeom>
            <a:avLst/>
            <a:gdLst/>
            <a:ahLst/>
            <a:cxnLst/>
            <a:rect r="r" b="b" t="t" l="l"/>
            <a:pathLst>
              <a:path h="7358899" w="4979522">
                <a:moveTo>
                  <a:pt x="0" y="0"/>
                </a:moveTo>
                <a:lnTo>
                  <a:pt x="4979522" y="0"/>
                </a:lnTo>
                <a:lnTo>
                  <a:pt x="4979522" y="7358899"/>
                </a:lnTo>
                <a:lnTo>
                  <a:pt x="0" y="7358899"/>
                </a:lnTo>
                <a:lnTo>
                  <a:pt x="0" y="0"/>
                </a:lnTo>
                <a:close/>
              </a:path>
            </a:pathLst>
          </a:custGeom>
          <a:blipFill>
            <a:blip r:embed="rId3"/>
            <a:stretch>
              <a:fillRect l="0" t="0" r="0" b="0"/>
            </a:stretch>
          </a:blipFill>
        </p:spPr>
      </p:sp>
      <p:sp>
        <p:nvSpPr>
          <p:cNvPr name="TextBox 4" id="4"/>
          <p:cNvSpPr txBox="true"/>
          <p:nvPr/>
        </p:nvSpPr>
        <p:spPr>
          <a:xfrm rot="0">
            <a:off x="1434738" y="3663834"/>
            <a:ext cx="6303073" cy="4248150"/>
          </a:xfrm>
          <a:prstGeom prst="rect">
            <a:avLst/>
          </a:prstGeom>
        </p:spPr>
        <p:txBody>
          <a:bodyPr anchor="t" rtlCol="false" tIns="0" lIns="0" bIns="0" rIns="0">
            <a:spAutoFit/>
          </a:bodyPr>
          <a:lstStyle/>
          <a:p>
            <a:pPr algn="l">
              <a:lnSpc>
                <a:spcPts val="4200"/>
              </a:lnSpc>
            </a:pPr>
            <a:r>
              <a:rPr lang="en-US" sz="3000">
                <a:solidFill>
                  <a:srgbClr val="000000"/>
                </a:solidFill>
                <a:latin typeface="Canva Sans"/>
                <a:ea typeface="Canva Sans"/>
                <a:cs typeface="Canva Sans"/>
                <a:sym typeface="Canva Sans"/>
              </a:rPr>
              <a:t>Early </a:t>
            </a:r>
            <a:r>
              <a:rPr lang="en-US" sz="3000">
                <a:solidFill>
                  <a:srgbClr val="000000"/>
                </a:solidFill>
                <a:latin typeface="Canva Sans"/>
                <a:ea typeface="Canva Sans"/>
                <a:cs typeface="Canva Sans"/>
                <a:sym typeface="Canva Sans"/>
              </a:rPr>
              <a:t>d</a:t>
            </a:r>
            <a:r>
              <a:rPr lang="en-US" sz="3000">
                <a:solidFill>
                  <a:srgbClr val="000000"/>
                </a:solidFill>
                <a:latin typeface="Canva Sans"/>
                <a:ea typeface="Canva Sans"/>
                <a:cs typeface="Canva Sans"/>
                <a:sym typeface="Canva Sans"/>
              </a:rPr>
              <a:t>etection of electrical problems is crucial for preventing fires. OSHA emphasizes the importance of regular inspection and immediate attention to warning signs. Here are the key indicators that demand immediate professional attention:</a:t>
            </a:r>
          </a:p>
        </p:txBody>
      </p:sp>
      <p:sp>
        <p:nvSpPr>
          <p:cNvPr name="TextBox 5" id="5"/>
          <p:cNvSpPr txBox="true"/>
          <p:nvPr/>
        </p:nvSpPr>
        <p:spPr>
          <a:xfrm rot="0">
            <a:off x="1434738" y="2253437"/>
            <a:ext cx="4515148" cy="887095"/>
          </a:xfrm>
          <a:prstGeom prst="rect">
            <a:avLst/>
          </a:prstGeom>
        </p:spPr>
        <p:txBody>
          <a:bodyPr anchor="t" rtlCol="false" tIns="0" lIns="0" bIns="0" rIns="0">
            <a:spAutoFit/>
          </a:bodyPr>
          <a:lstStyle/>
          <a:p>
            <a:pPr algn="ctr">
              <a:lnSpc>
                <a:spcPts val="7279"/>
              </a:lnSpc>
            </a:pPr>
            <a:r>
              <a:rPr lang="en-US" sz="5199" b="true">
                <a:solidFill>
                  <a:srgbClr val="000000"/>
                </a:solidFill>
                <a:latin typeface="Canva Sans Bold"/>
                <a:ea typeface="Canva Sans Bold"/>
                <a:cs typeface="Canva Sans Bold"/>
                <a:sym typeface="Canva Sans Bold"/>
              </a:rPr>
              <a:t>Warning Signs</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EFEFE"/>
        </a:solidFill>
      </p:bgPr>
    </p:bg>
    <p:spTree>
      <p:nvGrpSpPr>
        <p:cNvPr id="1" name=""/>
        <p:cNvGrpSpPr/>
        <p:nvPr/>
      </p:nvGrpSpPr>
      <p:grpSpPr>
        <a:xfrm>
          <a:off x="0" y="0"/>
          <a:ext cx="0" cy="0"/>
          <a:chOff x="0" y="0"/>
          <a:chExt cx="0" cy="0"/>
        </a:xfrm>
      </p:grpSpPr>
      <p:sp>
        <p:nvSpPr>
          <p:cNvPr name="Freeform 2" id="2"/>
          <p:cNvSpPr/>
          <p:nvPr/>
        </p:nvSpPr>
        <p:spPr>
          <a:xfrm flipH="false" flipV="false" rot="0">
            <a:off x="0" y="-954405"/>
            <a:ext cx="18288000" cy="12195810"/>
          </a:xfrm>
          <a:custGeom>
            <a:avLst/>
            <a:gdLst/>
            <a:ahLst/>
            <a:cxnLst/>
            <a:rect r="r" b="b" t="t" l="l"/>
            <a:pathLst>
              <a:path h="12195810" w="18288000">
                <a:moveTo>
                  <a:pt x="0" y="0"/>
                </a:moveTo>
                <a:lnTo>
                  <a:pt x="18288000" y="0"/>
                </a:lnTo>
                <a:lnTo>
                  <a:pt x="18288000" y="12195810"/>
                </a:lnTo>
                <a:lnTo>
                  <a:pt x="0" y="12195810"/>
                </a:lnTo>
                <a:lnTo>
                  <a:pt x="0" y="0"/>
                </a:lnTo>
                <a:close/>
              </a:path>
            </a:pathLst>
          </a:custGeom>
          <a:blipFill>
            <a:blip r:embed="rId2">
              <a:alphaModFix amt="24000"/>
            </a:blip>
            <a:stretch>
              <a:fillRect l="0" t="0" r="0" b="0"/>
            </a:stretch>
          </a:blipFill>
        </p:spPr>
      </p:sp>
      <p:sp>
        <p:nvSpPr>
          <p:cNvPr name="Freeform 3" id="3"/>
          <p:cNvSpPr/>
          <p:nvPr/>
        </p:nvSpPr>
        <p:spPr>
          <a:xfrm flipH="false" flipV="false" rot="0">
            <a:off x="15080146" y="271212"/>
            <a:ext cx="2698706" cy="2698706"/>
          </a:xfrm>
          <a:custGeom>
            <a:avLst/>
            <a:gdLst/>
            <a:ahLst/>
            <a:cxnLst/>
            <a:rect r="r" b="b" t="t" l="l"/>
            <a:pathLst>
              <a:path h="2698706" w="2698706">
                <a:moveTo>
                  <a:pt x="0" y="0"/>
                </a:moveTo>
                <a:lnTo>
                  <a:pt x="2698706" y="0"/>
                </a:lnTo>
                <a:lnTo>
                  <a:pt x="2698706" y="2698706"/>
                </a:lnTo>
                <a:lnTo>
                  <a:pt x="0" y="2698706"/>
                </a:lnTo>
                <a:lnTo>
                  <a:pt x="0" y="0"/>
                </a:lnTo>
                <a:close/>
              </a:path>
            </a:pathLst>
          </a:custGeom>
          <a:blipFill>
            <a:blip r:embed="rId3"/>
            <a:stretch>
              <a:fillRect l="0" t="0" r="0" b="0"/>
            </a:stretch>
          </a:blipFill>
        </p:spPr>
      </p:sp>
      <p:sp>
        <p:nvSpPr>
          <p:cNvPr name="TextBox 4" id="4"/>
          <p:cNvSpPr txBox="true"/>
          <p:nvPr/>
        </p:nvSpPr>
        <p:spPr>
          <a:xfrm rot="0">
            <a:off x="1028700" y="1748155"/>
            <a:ext cx="13864906" cy="7510145"/>
          </a:xfrm>
          <a:prstGeom prst="rect">
            <a:avLst/>
          </a:prstGeom>
        </p:spPr>
        <p:txBody>
          <a:bodyPr anchor="t" rtlCol="false" tIns="0" lIns="0" bIns="0" rIns="0">
            <a:spAutoFit/>
          </a:bodyPr>
          <a:lstStyle/>
          <a:p>
            <a:pPr algn="l" marL="647702" indent="-323851" lvl="1">
              <a:lnSpc>
                <a:spcPts val="4200"/>
              </a:lnSpc>
              <a:buFont typeface="Arial"/>
              <a:buChar char="•"/>
            </a:pPr>
            <a:r>
              <a:rPr lang="en-US" sz="3000">
                <a:solidFill>
                  <a:srgbClr val="000000"/>
                </a:solidFill>
                <a:latin typeface="Canva Sans"/>
                <a:ea typeface="Canva Sans"/>
                <a:cs typeface="Canva Sans"/>
                <a:sym typeface="Canva Sans"/>
              </a:rPr>
              <a:t>Scorch marks or </a:t>
            </a:r>
            <a:r>
              <a:rPr lang="en-US" sz="3000">
                <a:solidFill>
                  <a:srgbClr val="000000"/>
                </a:solidFill>
                <a:latin typeface="Canva Sans"/>
                <a:ea typeface="Canva Sans"/>
                <a:cs typeface="Canva Sans"/>
                <a:sym typeface="Canva Sans"/>
              </a:rPr>
              <a:t>discoloration around outlets, switches, or electrical panels indicate overheating and potential fire hazards. These marks suggest that electrical arcing or excessive heat has already occurred.</a:t>
            </a:r>
          </a:p>
          <a:p>
            <a:pPr algn="just" marL="647702" indent="-323851" lvl="1">
              <a:lnSpc>
                <a:spcPts val="4200"/>
              </a:lnSpc>
              <a:buFont typeface="Arial"/>
              <a:buChar char="•"/>
            </a:pPr>
            <a:r>
              <a:rPr lang="en-US" sz="3000">
                <a:solidFill>
                  <a:srgbClr val="000000"/>
                </a:solidFill>
                <a:latin typeface="Canva Sans"/>
                <a:ea typeface="Canva Sans"/>
                <a:cs typeface="Canva Sans"/>
                <a:sym typeface="Canva Sans"/>
              </a:rPr>
              <a:t>Flickering or dimming lights when appliances are turned on may indicate circuit overloading or loose connections. While occasional flickering might be normal, persistent or worsening symptoms require investigation.</a:t>
            </a:r>
          </a:p>
          <a:p>
            <a:pPr algn="l" marL="647702" indent="-323851" lvl="1">
              <a:lnSpc>
                <a:spcPts val="4200"/>
              </a:lnSpc>
              <a:buFont typeface="Arial"/>
              <a:buChar char="•"/>
            </a:pPr>
            <a:r>
              <a:rPr lang="en-US" sz="3000">
                <a:solidFill>
                  <a:srgbClr val="000000"/>
                </a:solidFill>
                <a:latin typeface="Canva Sans"/>
                <a:ea typeface="Canva Sans"/>
                <a:cs typeface="Canva Sans"/>
                <a:sym typeface="Canva Sans"/>
              </a:rPr>
              <a:t>Sparks from outlets or switches are never normal and indicate dangerous electrical faults. Any visible sparking should result in immediate disconnection of power to that circuit.</a:t>
            </a:r>
          </a:p>
          <a:p>
            <a:pPr algn="l" marL="647702" indent="-323851" lvl="1">
              <a:lnSpc>
                <a:spcPts val="4200"/>
              </a:lnSpc>
              <a:buFont typeface="Arial"/>
              <a:buChar char="•"/>
            </a:pPr>
            <a:r>
              <a:rPr lang="en-US" sz="3000">
                <a:solidFill>
                  <a:srgbClr val="000000"/>
                </a:solidFill>
                <a:latin typeface="Canva Sans"/>
                <a:ea typeface="Canva Sans"/>
                <a:cs typeface="Canva Sans"/>
                <a:sym typeface="Canva Sans"/>
              </a:rPr>
              <a:t>Damaged or frayed electrical cords pose both shock and fire hazards. Cords showing wear, exposed wires, or damage should be replaced immediately.</a:t>
            </a:r>
          </a:p>
          <a:p>
            <a:pPr algn="ctr">
              <a:lnSpc>
                <a:spcPts val="4759"/>
              </a:lnSpc>
            </a:pPr>
          </a:p>
        </p:txBody>
      </p:sp>
      <p:sp>
        <p:nvSpPr>
          <p:cNvPr name="TextBox 5" id="5"/>
          <p:cNvSpPr txBox="true"/>
          <p:nvPr/>
        </p:nvSpPr>
        <p:spPr>
          <a:xfrm rot="0">
            <a:off x="4651364" y="537527"/>
            <a:ext cx="6619577" cy="887095"/>
          </a:xfrm>
          <a:prstGeom prst="rect">
            <a:avLst/>
          </a:prstGeom>
        </p:spPr>
        <p:txBody>
          <a:bodyPr anchor="t" rtlCol="false" tIns="0" lIns="0" bIns="0" rIns="0">
            <a:spAutoFit/>
          </a:bodyPr>
          <a:lstStyle/>
          <a:p>
            <a:pPr algn="ctr">
              <a:lnSpc>
                <a:spcPts val="7279"/>
              </a:lnSpc>
            </a:pPr>
            <a:r>
              <a:rPr lang="en-US" sz="5199" b="true">
                <a:solidFill>
                  <a:srgbClr val="000000"/>
                </a:solidFill>
                <a:latin typeface="Canva Sans Bold"/>
                <a:ea typeface="Canva Sans Bold"/>
                <a:cs typeface="Canva Sans Bold"/>
                <a:sym typeface="Canva Sans Bold"/>
              </a:rPr>
              <a:t>Visual Warning Signs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DAGxkJHyO-s</dc:identifier>
  <dcterms:modified xsi:type="dcterms:W3CDTF">2011-08-01T06:04:30Z</dcterms:modified>
  <cp:revision>1</cp:revision>
  <dc:title>Electrical Fire Safety Meeting</dc:title>
</cp:coreProperties>
</file>